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4"/>
  </p:handoutMasterIdLst>
  <p:sldIdLst>
    <p:sldId id="486" r:id="rId3"/>
    <p:sldId id="1933" r:id="rId5"/>
    <p:sldId id="2271" r:id="rId6"/>
    <p:sldId id="1914" r:id="rId7"/>
    <p:sldId id="2067" r:id="rId8"/>
    <p:sldId id="2063" r:id="rId9"/>
    <p:sldId id="2064" r:id="rId10"/>
    <p:sldId id="2061" r:id="rId11"/>
    <p:sldId id="2062" r:id="rId12"/>
    <p:sldId id="1915" r:id="rId13"/>
    <p:sldId id="2065" r:id="rId14"/>
    <p:sldId id="2066" r:id="rId15"/>
    <p:sldId id="1916" r:id="rId16"/>
    <p:sldId id="1944" r:id="rId17"/>
    <p:sldId id="2212" r:id="rId18"/>
    <p:sldId id="1945" r:id="rId19"/>
    <p:sldId id="1917" r:id="rId20"/>
    <p:sldId id="1918" r:id="rId21"/>
    <p:sldId id="1920" r:id="rId22"/>
    <p:sldId id="2053" r:id="rId23"/>
    <p:sldId id="2054" r:id="rId24"/>
    <p:sldId id="2126" r:id="rId25"/>
    <p:sldId id="2060" r:id="rId26"/>
    <p:sldId id="2272" r:id="rId27"/>
    <p:sldId id="2127" r:id="rId28"/>
    <p:sldId id="2128" r:id="rId29"/>
    <p:sldId id="2056" r:id="rId30"/>
    <p:sldId id="1921" r:id="rId31"/>
    <p:sldId id="1922" r:id="rId32"/>
    <p:sldId id="1946" r:id="rId33"/>
    <p:sldId id="2030" r:id="rId34"/>
    <p:sldId id="2174" r:id="rId35"/>
    <p:sldId id="2031" r:id="rId36"/>
    <p:sldId id="2270" r:id="rId37"/>
    <p:sldId id="2033" r:id="rId38"/>
    <p:sldId id="1947" r:id="rId39"/>
    <p:sldId id="2032" r:id="rId40"/>
    <p:sldId id="1948" r:id="rId41"/>
    <p:sldId id="2035" r:id="rId42"/>
    <p:sldId id="2036" r:id="rId43"/>
    <p:sldId id="2038" r:id="rId44"/>
    <p:sldId id="2037" r:id="rId45"/>
    <p:sldId id="2028" r:id="rId46"/>
    <p:sldId id="2039" r:id="rId47"/>
    <p:sldId id="2029" r:id="rId48"/>
    <p:sldId id="1951" r:id="rId49"/>
    <p:sldId id="1952" r:id="rId50"/>
    <p:sldId id="1924" r:id="rId51"/>
    <p:sldId id="2042" r:id="rId52"/>
    <p:sldId id="1925" r:id="rId53"/>
    <p:sldId id="1927" r:id="rId54"/>
    <p:sldId id="2044" r:id="rId55"/>
    <p:sldId id="2043" r:id="rId56"/>
    <p:sldId id="1928" r:id="rId57"/>
    <p:sldId id="2055" r:id="rId58"/>
    <p:sldId id="1930" r:id="rId59"/>
    <p:sldId id="2046" r:id="rId60"/>
    <p:sldId id="2045" r:id="rId61"/>
    <p:sldId id="1931" r:id="rId62"/>
    <p:sldId id="2047" r:id="rId63"/>
    <p:sldId id="2018" r:id="rId64"/>
    <p:sldId id="1953" r:id="rId65"/>
    <p:sldId id="2273" r:id="rId66"/>
    <p:sldId id="2027" r:id="rId67"/>
    <p:sldId id="2048" r:id="rId68"/>
    <p:sldId id="2049" r:id="rId69"/>
    <p:sldId id="2050" r:id="rId70"/>
    <p:sldId id="2051" r:id="rId71"/>
    <p:sldId id="2268" r:id="rId72"/>
    <p:sldId id="1030" r:id="rId73"/>
  </p:sldIdLst>
  <p:sldSz cx="9144000" cy="6858000" type="screen4x3"/>
  <p:notesSz cx="7099300" cy="1023493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316886"/>
    <a:srgbClr val="04121B"/>
    <a:srgbClr val="3333FF"/>
    <a:srgbClr val="FF9900"/>
    <a:srgbClr val="FF33CC"/>
    <a:srgbClr val="FFFF66"/>
    <a:srgbClr val="FFFF99"/>
    <a:srgbClr val="336600"/>
    <a:srgbClr val="0033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7"/>
    <p:restoredTop sz="96912"/>
  </p:normalViewPr>
  <p:slideViewPr>
    <p:cSldViewPr showGuides="1">
      <p:cViewPr varScale="1">
        <p:scale>
          <a:sx n="71" d="100"/>
          <a:sy n="71" d="100"/>
        </p:scale>
        <p:origin x="135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spcBef>
                <a:spcPct val="20000"/>
              </a:spcBef>
              <a:buFontTx/>
              <a:buNone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spcBef>
                <a:spcPct val="20000"/>
              </a:spcBef>
              <a:buFontTx/>
              <a:buNone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spcBef>
                <a:spcPct val="20000"/>
              </a:spcBef>
              <a:buFontTx/>
              <a:buNone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spcBef>
                <a:spcPct val="20000"/>
              </a:spcBef>
              <a:buFontTx/>
              <a:buNone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6A6ED3-4328-435A-8389-EC72056E0C3B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62504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spcBef>
                <a:spcPct val="20000"/>
              </a:spcBef>
              <a:buFontTx/>
              <a:buChar char="•"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5" name="Rectangle 9"/>
          <p:cNvSpPr/>
          <p:nvPr>
            <p:ph type="sldImg"/>
          </p:nvPr>
        </p:nvSpPr>
        <p:spPr>
          <a:xfrm>
            <a:off x="991658" y="768350"/>
            <a:ext cx="5115984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2506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7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spcBef>
                <a:spcPct val="20000"/>
              </a:spcBef>
              <a:buFontTx/>
              <a:buChar char="•"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spcBef>
                <a:spcPct val="20000"/>
              </a:spcBef>
              <a:buFontTx/>
              <a:buChar char="•"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9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spcBef>
                <a:spcPct val="20000"/>
              </a:spcBef>
              <a:buFontTx/>
              <a:buChar char="•"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00F8B4E5-8E9F-49E5-B96D-F7901DEB097B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13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048" tIns="49524" rIns="99048" bIns="49524" anchor="b"/>
          <a:p>
            <a:pPr lvl="0" indent="0" algn="r" defTabSz="990600">
              <a:spcBef>
                <a:spcPct val="20000"/>
              </a:spcBef>
            </a:pPr>
            <a:fld id="{9A0DB2DC-4C9A-4742-B13C-FB6460FD3503}" type="slidenum">
              <a:rPr lang="zh-CN" altLang="en-US" sz="1300" dirty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300" dirty="0">
              <a:solidFill>
                <a:schemeClr val="tx1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Rectangle 2"/>
          <p:cNvSpPr>
            <a:spLocks noTextEdit="1"/>
          </p:cNvSpPr>
          <p:nvPr>
            <p:ph type="sldImg"/>
          </p:nvPr>
        </p:nvSpPr>
        <p:spPr>
          <a:xfrm>
            <a:off x="991659" y="768350"/>
            <a:ext cx="5115984" cy="3836988"/>
          </a:xfrm>
        </p:spPr>
      </p:sp>
      <p:sp>
        <p:nvSpPr>
          <p:cNvPr id="15363" name="Rectangle 3"/>
          <p:cNvSpPr>
            <a:spLocks noGrp="1"/>
          </p:cNvSpPr>
          <p:nvPr>
            <p:ph type="body"/>
          </p:nvPr>
        </p:nvSpPr>
        <p:spPr/>
        <p:txBody>
          <a:bodyPr wrap="square" lIns="99048" tIns="49524" rIns="99048" bIns="49524" anchor="t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本文提出一种基于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补全方法，可以保持图像在局部和全局一致。为了训练这个图像补全网络，作者使用全局和局部上下文鉴别器进行训练，以区分真实图像和已补全的图像。全局鉴别器查看整个图像，以评估其是否整体一致，而局部鉴别器仅在以补全区域为中心的小区域上看，以确保生成的补丁在局部保持一致性。</a:t>
            </a: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Dilated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daɪ'leɪtɪd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Conv.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中文可以叫做空洞卷积或者扩张卷积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首先是诞生背景，在图像分割领域，图像输入到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（典型的网络比如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FCN[3]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先像传统的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那样对图像做卷积再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，降低图像尺寸的同时增大感受野，但是由于图像分割预测是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pixel-wise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的输出，所以要将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后较小的图像尺寸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到原始的图像尺寸进行预测（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一般采用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反卷积操作，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可参见知乎答案如何理解深度学习中的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deconvolution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？），之前的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操作使得每个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预测都能看到较大感受野信息。因此图像分割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中有两个关键，一个是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减小图像尺寸增大感受野，另一个是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扩大图像尺寸。在先减小再增大尺寸的过程中，肯定有一些信息损失掉了，那么能不能设计一种新的操作，不通过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也能有较大的感受野看到更多的信息呢？答案就是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dilated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 smtClean="0"/>
              <a:t>GAN</a:t>
            </a:r>
            <a:r>
              <a:rPr lang="zh-CN" altLang="en-US" b="1" dirty="0" smtClean="0"/>
              <a:t>在图像生成方面已经有很多工作，而且取得了很好的效果，但是在视频生成领域却还存在许多问题。主要原因在于生成的视频很难保证前后帧的一致性，容易出现抖动。</a:t>
            </a: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 smtClean="0"/>
              <a:t>Vid2Vid</a:t>
            </a:r>
            <a:r>
              <a:rPr lang="zh-CN" altLang="en-US" b="1" dirty="0" smtClean="0"/>
              <a:t>建立在</a:t>
            </a:r>
            <a:r>
              <a:rPr lang="en-US" altLang="zh-CN" b="1" dirty="0" smtClean="0"/>
              <a:t>pix2pixHD</a:t>
            </a:r>
            <a:r>
              <a:rPr lang="zh-CN" altLang="en-US" b="1" dirty="0" smtClean="0"/>
              <a:t>基础之上，加入时序约束，实现了高分辨率视频生成。</a:t>
            </a:r>
            <a:endParaRPr lang="zh-CN" altLang="en-US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对于视频问题，最直观的想法便是加入前后帧的光流信息作为约束，</a:t>
            </a:r>
            <a:r>
              <a:rPr lang="en-US" altLang="zh-CN" b="1" dirty="0" smtClean="0"/>
              <a:t>Vid2Vid</a:t>
            </a:r>
            <a:r>
              <a:rPr lang="zh-CN" altLang="en-US" b="1" dirty="0" smtClean="0"/>
              <a:t>也不例外。</a:t>
            </a: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推荐大家从</a:t>
            </a:r>
            <a:r>
              <a:rPr kumimoji="1" lang="en-US" altLang="zh-CN" dirty="0" smtClean="0"/>
              <a:t>DCGAN</a:t>
            </a:r>
            <a:r>
              <a:rPr kumimoji="1" lang="zh-CN" altLang="en-US" dirty="0" smtClean="0"/>
              <a:t>，来学习</a:t>
            </a:r>
            <a:r>
              <a:rPr kumimoji="1" lang="en-US" altLang="zh-CN" dirty="0" smtClean="0"/>
              <a:t>GAN</a:t>
            </a:r>
            <a:r>
              <a:rPr kumimoji="1" lang="zh-CN" altLang="en-US" dirty="0" smtClean="0"/>
              <a:t>编程。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推荐大家从</a:t>
            </a:r>
            <a:r>
              <a:rPr kumimoji="1" lang="en-US" altLang="zh-CN" dirty="0" smtClean="0"/>
              <a:t>DCGAN</a:t>
            </a:r>
            <a:r>
              <a:rPr kumimoji="1" lang="zh-CN" altLang="en-US" dirty="0" smtClean="0"/>
              <a:t>，来学习</a:t>
            </a:r>
            <a:r>
              <a:rPr kumimoji="1" lang="en-US" altLang="zh-CN" dirty="0" smtClean="0"/>
              <a:t>GAN</a:t>
            </a:r>
            <a:r>
              <a:rPr kumimoji="1" lang="zh-CN" altLang="en-US" dirty="0" smtClean="0"/>
              <a:t>编程。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DCGAN</a:t>
            </a:r>
            <a:r>
              <a:rPr kumimoji="1" lang="zh-CN" altLang="en-US" dirty="0" smtClean="0"/>
              <a:t>生成的图像分辨率可以达到</a:t>
            </a:r>
            <a:r>
              <a:rPr kumimoji="1" lang="en-US" altLang="zh-CN" dirty="0" smtClean="0"/>
              <a:t>64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64.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Wavnet</a:t>
            </a:r>
            <a:r>
              <a:rPr lang="en-US" altLang="zh-TW" dirty="0"/>
              <a:t>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L1 distance rather than L2 as L1 encourages less blurring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pic>
        <p:nvPicPr>
          <p:cNvPr id="2051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2" descr="gaofei"/>
          <p:cNvPicPr>
            <a:picLocks noChangeAspect="1"/>
          </p:cNvPicPr>
          <p:nvPr/>
        </p:nvPicPr>
        <p:blipFill>
          <a:blip r:embed="rId3">
            <a:lum bright="-17999"/>
          </a:blip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2"/>
          <p:cNvSpPr/>
          <p:nvPr/>
        </p:nvSpPr>
        <p:spPr>
          <a:xfrm>
            <a:off x="0" y="-1587"/>
            <a:ext cx="9144000" cy="914400"/>
          </a:xfrm>
          <a:prstGeom prst="rect">
            <a:avLst/>
          </a:prstGeom>
          <a:solidFill>
            <a:srgbClr val="5F676D"/>
          </a:solidFill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endParaRPr lang="zh-CN" altLang="en-US" sz="2400" dirty="0">
              <a:latin typeface="Arial" panose="020B0604020202020204" pitchFamily="34" charset="0"/>
            </a:endParaRPr>
          </a:p>
        </p:txBody>
      </p:sp>
      <p:grpSp>
        <p:nvGrpSpPr>
          <p:cNvPr id="3075" name="组合 10"/>
          <p:cNvGrpSpPr>
            <a:grpSpLocks noChangeAspect="1"/>
          </p:cNvGrpSpPr>
          <p:nvPr/>
        </p:nvGrpSpPr>
        <p:grpSpPr>
          <a:xfrm>
            <a:off x="6038850" y="4645025"/>
            <a:ext cx="1471613" cy="1252538"/>
            <a:chOff x="7274" y="4027"/>
            <a:chExt cx="5316" cy="4526"/>
          </a:xfrm>
        </p:grpSpPr>
        <p:pic>
          <p:nvPicPr>
            <p:cNvPr id="3076" name="图片 11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7274" y="4027"/>
              <a:ext cx="5316" cy="452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7" name="矩形 12"/>
            <p:cNvSpPr/>
            <p:nvPr/>
          </p:nvSpPr>
          <p:spPr>
            <a:xfrm>
              <a:off x="8972" y="6960"/>
              <a:ext cx="1920" cy="36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pPr lvl="0" eaLnBrk="0" hangingPunct="0"/>
              <a:endParaRPr lang="zh-CN" altLang="en-US" sz="2400" dirty="0">
                <a:latin typeface="Arial" panose="020B0604020202020204" pitchFamily="34" charset="0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1649730" y="1409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514350" indent="-514350">
              <a:lnSpc>
                <a:spcPct val="200000"/>
              </a:lnSpc>
              <a:buSzPct val="100000"/>
              <a:buFont typeface="+mj-ea"/>
              <a:buAutoNum type="circleNumDbPlain"/>
              <a:defRPr sz="30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205740" indent="0">
              <a:lnSpc>
                <a:spcPct val="200000"/>
              </a:lnSpc>
              <a:buNone/>
              <a:defRPr sz="24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0" fontAlgn="base"/>
            <a:endParaRPr lang="zh-CN" altLang="en-US" strike="noStrike" noProof="1" dirty="0"/>
          </a:p>
        </p:txBody>
      </p:sp>
      <p:sp>
        <p:nvSpPr>
          <p:cNvPr id="5" name="Title Placeholder 21"/>
          <p:cNvSpPr>
            <a:spLocks noGrp="1"/>
          </p:cNvSpPr>
          <p:nvPr>
            <p:ph type="title"/>
          </p:nvPr>
        </p:nvSpPr>
        <p:spPr bwMode="auto">
          <a:xfrm>
            <a:off x="108000" y="99695"/>
            <a:ext cx="8928000" cy="71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p>
            <a:pPr lvl="0" fontAlgn="base"/>
            <a:r>
              <a:rPr lang="en-US" altLang="zh-CN" strike="noStrike" noProof="1" dirty="0"/>
              <a:t>Click to edit Master title style</a:t>
            </a:r>
            <a:endParaRPr lang="en-US" altLang="zh-CN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165" y="2207895"/>
            <a:ext cx="7266305" cy="2442210"/>
          </a:xfr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 algn="ctr">
              <a:lnSpc>
                <a:spcPct val="100000"/>
              </a:lnSpc>
              <a:defRPr sz="4400">
                <a:solidFill>
                  <a:schemeClr val="accent4"/>
                </a:solidFill>
              </a:defRPr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7"/>
          <p:cNvSpPr/>
          <p:nvPr/>
        </p:nvSpPr>
        <p:spPr>
          <a:xfrm>
            <a:off x="4440238" y="6515100"/>
            <a:ext cx="263525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808080"/>
                </a:solidFill>
                <a:latin typeface="思源宋体" panose="02020400000000000000" charset="-122"/>
                <a:ea typeface="思源宋体" panose="02020400000000000000" charset="-122"/>
              </a:rPr>
            </a:fld>
            <a:endParaRPr lang="zh-CN" altLang="en-US" sz="1200" dirty="0">
              <a:solidFill>
                <a:srgbClr val="808080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294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7"/>
          <p:cNvSpPr/>
          <p:nvPr/>
        </p:nvSpPr>
        <p:spPr>
          <a:xfrm>
            <a:off x="4440238" y="6515100"/>
            <a:ext cx="263525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808080"/>
                </a:solidFill>
                <a:latin typeface="思源宋体" panose="02020400000000000000" charset="-122"/>
                <a:ea typeface="思源宋体" panose="02020400000000000000" charset="-122"/>
              </a:rPr>
            </a:fld>
            <a:endParaRPr lang="zh-CN" altLang="en-US" sz="1200" dirty="0">
              <a:solidFill>
                <a:srgbClr val="808080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7"/>
          <p:cNvSpPr/>
          <p:nvPr/>
        </p:nvSpPr>
        <p:spPr>
          <a:xfrm>
            <a:off x="4440238" y="6515100"/>
            <a:ext cx="263525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808080"/>
                </a:solidFill>
                <a:latin typeface="思源宋体" panose="02020400000000000000" charset="-122"/>
                <a:ea typeface="思源宋体" panose="02020400000000000000" charset="-122"/>
              </a:rPr>
            </a:fld>
            <a:endParaRPr lang="zh-CN" altLang="en-US" sz="1200" dirty="0">
              <a:solidFill>
                <a:srgbClr val="808080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7"/>
          <p:cNvSpPr/>
          <p:nvPr/>
        </p:nvSpPr>
        <p:spPr>
          <a:xfrm>
            <a:off x="4440238" y="6515100"/>
            <a:ext cx="263525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808080"/>
                </a:solidFill>
                <a:latin typeface="思源宋体" panose="02020400000000000000" charset="-122"/>
                <a:ea typeface="思源宋体" panose="02020400000000000000" charset="-122"/>
              </a:rPr>
            </a:fld>
            <a:endParaRPr lang="zh-CN" altLang="en-US" sz="1200" dirty="0">
              <a:solidFill>
                <a:srgbClr val="808080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7"/>
          <p:cNvSpPr/>
          <p:nvPr/>
        </p:nvSpPr>
        <p:spPr>
          <a:xfrm>
            <a:off x="4440238" y="6515100"/>
            <a:ext cx="263525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808080"/>
                </a:solidFill>
                <a:latin typeface="思源宋体" panose="02020400000000000000" charset="-122"/>
                <a:ea typeface="思源宋体" panose="02020400000000000000" charset="-122"/>
              </a:rPr>
            </a:fld>
            <a:endParaRPr lang="zh-CN" altLang="en-US" sz="1200" dirty="0">
              <a:solidFill>
                <a:srgbClr val="808080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245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10246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7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8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9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0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1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2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3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4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5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6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7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8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9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0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1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2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3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4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5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66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7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8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9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0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1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2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3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74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5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6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7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8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9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0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1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82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3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4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5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6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7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8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9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90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1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2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3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4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5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6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7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8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9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0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1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2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3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4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5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6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7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8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09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0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1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2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3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4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5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6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7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8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19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0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1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2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23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4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5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6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7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8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9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0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1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2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3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4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5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6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7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8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9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0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1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2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3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4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5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6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7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8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9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0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1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2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3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4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5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6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7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8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59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0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1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2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3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4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5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6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7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8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69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0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1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2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3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74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5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6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7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8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79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0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1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2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3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4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5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6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7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8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89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0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1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2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3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4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5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6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7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98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399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0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1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2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3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4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5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6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7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8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09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0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1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2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3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4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5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6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7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8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19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0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1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2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3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4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5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6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7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28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9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0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1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2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3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4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5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6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7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8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39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0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1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2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3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4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5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6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7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8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49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0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1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2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3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4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5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6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7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8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59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0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1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2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3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4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5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6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7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8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69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0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1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2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3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4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5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6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7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8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79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0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1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2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3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4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5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6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7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8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89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0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1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2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3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4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5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6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7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8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499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0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01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2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3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4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5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6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7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8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09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0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1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2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3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4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5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6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7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8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19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0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1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2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3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4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5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6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7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8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29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0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1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2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3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4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5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6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37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8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39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0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1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2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3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4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5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46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7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8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9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0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1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2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3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4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5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6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7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8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9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0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1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2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3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4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5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6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7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8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9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0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1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2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3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4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5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6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7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8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9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0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1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2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3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4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5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6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7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8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9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0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1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2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3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4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5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6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7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8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9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0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1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2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3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4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5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6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7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8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9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0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1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2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3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4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10616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17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3"/>
          <p:cNvSpPr/>
          <p:nvPr/>
        </p:nvSpPr>
        <p:spPr>
          <a:xfrm>
            <a:off x="0" y="-1587"/>
            <a:ext cx="9144000" cy="914400"/>
          </a:xfrm>
          <a:prstGeom prst="rect">
            <a:avLst/>
          </a:prstGeom>
          <a:solidFill>
            <a:srgbClr val="5F676D"/>
          </a:solidFill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>
          <a:xfrm>
            <a:off x="107950" y="100013"/>
            <a:ext cx="8928100" cy="7096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Text Placeholder 12"/>
          <p:cNvSpPr>
            <a:spLocks noGrp="1"/>
          </p:cNvSpPr>
          <p:nvPr>
            <p:ph type="body"/>
          </p:nvPr>
        </p:nvSpPr>
        <p:spPr>
          <a:xfrm>
            <a:off x="107950" y="1103313"/>
            <a:ext cx="8928100" cy="5314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u="none" strike="noStrike" kern="1200" cap="none" spc="0" normalizeH="0">
          <a:solidFill>
            <a:schemeClr val="bg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5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" panose="05000000000000000000" charset="0"/>
        <a:buChar char="l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微软雅黑" panose="020B0503020204020204" charset="-122"/>
          <a:ea typeface="微软雅黑" panose="020B0503020204020204" charset="-122"/>
          <a:cs typeface="Arial" panose="020B0604020202020204" pitchFamily="34" charset="0"/>
        </a:defRPr>
      </a:lvl1pPr>
      <a:lvl2pPr marL="549275" indent="-342900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0070C0"/>
        </a:buClr>
        <a:buSzPct val="76000"/>
        <a:buFont typeface="Wingdings" panose="05000000000000000000" charset="0"/>
        <a:buChar char="n"/>
        <a:defRPr sz="2200" b="0" i="0" u="none" strike="noStrike" kern="1200" cap="none" spc="0" normalizeH="0" baseline="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616585" indent="-171450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5F7E9E"/>
        </a:buClr>
        <a:buSzPct val="76000"/>
        <a:buFont typeface="Wingdings 3" panose="05040102010807070707" pitchFamily="18" charset="2"/>
        <a:buChar char=""/>
        <a:defRPr sz="20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822960" indent="-171450" algn="l" rtl="0" eaLnBrk="0" fontAlgn="base" hangingPunct="0">
        <a:lnSpc>
          <a:spcPct val="125000"/>
        </a:lnSpc>
        <a:spcBef>
          <a:spcPts val="300"/>
        </a:spcBef>
        <a:spcAft>
          <a:spcPts val="0"/>
        </a:spcAft>
        <a:buClr>
          <a:srgbClr val="5F7E9E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028700" indent="-171450" algn="l" rtl="0" eaLnBrk="0" fontAlgn="base" hangingPunct="0">
        <a:lnSpc>
          <a:spcPct val="125000"/>
        </a:lnSpc>
        <a:spcBef>
          <a:spcPts val="225"/>
        </a:spcBef>
        <a:spcAft>
          <a:spcPts val="0"/>
        </a:spcAft>
        <a:buClr>
          <a:srgbClr val="5F7E9E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hyperlink" Target="Progressive%20Growing%20of%20GANs%20for%20Improved%20Quality,%20Stability,%20and%20Variation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54.png"/><Relationship Id="rId7" Type="http://schemas.openxmlformats.org/officeDocument/2006/relationships/image" Target="../media/image25.jpe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6.jpeg"/><Relationship Id="rId3" Type="http://schemas.openxmlformats.org/officeDocument/2006/relationships/image" Target="../media/image19.jpe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0.png"/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8.png"/><Relationship Id="rId3" Type="http://schemas.openxmlformats.org/officeDocument/2006/relationships/image" Target="../media/image60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jpeg"/><Relationship Id="rId1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7.png"/><Relationship Id="rId2" Type="http://schemas.openxmlformats.org/officeDocument/2006/relationships/image" Target="../media/image78.jpeg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78.jpeg"/><Relationship Id="rId1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6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openxmlformats.org/officeDocument/2006/relationships/image" Target="../media/image19.jpeg"/><Relationship Id="rId4" Type="http://schemas.openxmlformats.org/officeDocument/2006/relationships/image" Target="../media/image20.jpe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2"/>
          <p:cNvSpPr>
            <a:spLocks noGrp="1"/>
          </p:cNvSpPr>
          <p:nvPr>
            <p:ph type="ctrTitle" hasCustomPrompt="1"/>
          </p:nvPr>
        </p:nvSpPr>
        <p:spPr/>
        <p:txBody>
          <a:bodyPr vert="horz" lIns="90000" tIns="46800" rIns="90000" bIns="46800" anchor="ctr" anchorCtr="1"/>
          <a:p>
            <a:pPr defTabSz="685800">
              <a:buNone/>
            </a:pPr>
            <a:r>
              <a:rPr lang="zh-CN" kern="1200">
                <a:latin typeface="+mj-lt"/>
                <a:ea typeface="+mj-ea"/>
                <a:cs typeface="+mj-cs"/>
              </a:rPr>
              <a:t>生成对抗网络</a:t>
            </a:r>
            <a:r>
              <a:rPr kern="1200">
                <a:latin typeface="+mj-lt"/>
                <a:ea typeface="+mj-ea"/>
                <a:cs typeface="+mj-cs"/>
              </a:rPr>
              <a:t>及其应用</a:t>
            </a:r>
            <a:endParaRPr kern="120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生成对抗网络（</a:t>
            </a:r>
            <a:r>
              <a:rPr lang="en-US" altLang="zh-CN">
                <a:sym typeface="+mn-ea"/>
              </a:rPr>
              <a:t>GAN</a:t>
            </a:r>
            <a:r>
              <a:rPr>
                <a:sym typeface="+mn-ea"/>
              </a:rPr>
              <a:t>）</a:t>
            </a:r>
            <a:endParaRPr lang="en-US" altLang="zh-CN"/>
          </a:p>
        </p:txBody>
      </p:sp>
      <p:pic>
        <p:nvPicPr>
          <p:cNvPr id="4" name="内容占位符 2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84" y="2225040"/>
            <a:ext cx="4637723" cy="1251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1074341" y="4725353"/>
            <a:ext cx="2727484" cy="733901"/>
            <a:chOff x="4678" y="7537"/>
            <a:chExt cx="5727" cy="1541"/>
          </a:xfrm>
        </p:grpSpPr>
        <p:sp>
          <p:nvSpPr>
            <p:cNvPr id="194" name="圆角矩形 26"/>
            <p:cNvSpPr/>
            <p:nvPr/>
          </p:nvSpPr>
          <p:spPr>
            <a:xfrm>
              <a:off x="4678" y="7537"/>
              <a:ext cx="1124" cy="1540"/>
            </a:xfrm>
            <a:prstGeom prst="roundRect">
              <a:avLst>
                <a:gd name="adj" fmla="val 9669"/>
              </a:avLst>
            </a:prstGeom>
            <a:solidFill>
              <a:srgbClr val="A9D18E"/>
            </a:solidFill>
            <a:ln w="12700">
              <a:miter lim="400000"/>
            </a:ln>
          </p:spPr>
          <p:txBody>
            <a:bodyPr lIns="34289" rIns="34289" anchor="ctr"/>
            <a:lstStyle/>
            <a:p>
              <a:pPr algn="ctr">
                <a:defRPr>
                  <a:solidFill>
                    <a:srgbClr val="FFFFFF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sz="2400"/>
            </a:p>
          </p:txBody>
        </p:sp>
        <p:sp>
          <p:nvSpPr>
            <p:cNvPr id="196" name="文本框 24"/>
            <p:cNvSpPr txBox="1"/>
            <p:nvPr/>
          </p:nvSpPr>
          <p:spPr>
            <a:xfrm>
              <a:off x="4987" y="7945"/>
              <a:ext cx="476" cy="77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4289" rIns="34289">
              <a:spAutoFit/>
            </a:bodyPr>
            <a:lstStyle>
              <a:lvl1pPr>
                <a:defRPr sz="2400" b="1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lvl1pPr>
            </a:lstStyle>
            <a:p>
              <a:r>
                <a:rPr sz="1800"/>
                <a:t>G</a:t>
              </a:r>
              <a:endParaRPr sz="1800"/>
            </a:p>
          </p:txBody>
        </p:sp>
        <p:sp>
          <p:nvSpPr>
            <p:cNvPr id="224" name="圆角矩形 30"/>
            <p:cNvSpPr/>
            <p:nvPr/>
          </p:nvSpPr>
          <p:spPr>
            <a:xfrm>
              <a:off x="9308" y="7538"/>
              <a:ext cx="1097" cy="1540"/>
            </a:xfrm>
            <a:prstGeom prst="roundRect">
              <a:avLst>
                <a:gd name="adj" fmla="val 9907"/>
              </a:avLst>
            </a:prstGeom>
            <a:solidFill>
              <a:srgbClr val="FFD966"/>
            </a:solidFill>
            <a:ln w="12700">
              <a:miter lim="400000"/>
            </a:ln>
          </p:spPr>
          <p:txBody>
            <a:bodyPr lIns="34289" rIns="34289" anchor="ctr"/>
            <a:lstStyle/>
            <a:p>
              <a:pPr algn="ctr">
                <a:defRPr>
                  <a:solidFill>
                    <a:srgbClr val="FFFFFF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sz="2400"/>
            </a:p>
          </p:txBody>
        </p:sp>
        <p:sp>
          <p:nvSpPr>
            <p:cNvPr id="225" name="文本框 31"/>
            <p:cNvSpPr txBox="1"/>
            <p:nvPr/>
          </p:nvSpPr>
          <p:spPr>
            <a:xfrm>
              <a:off x="9601" y="7945"/>
              <a:ext cx="485" cy="77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4289" rIns="34289">
              <a:spAutoFit/>
            </a:bodyPr>
            <a:lstStyle>
              <a:lvl1pPr>
                <a:defRPr sz="2400" b="1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lvl1pPr>
            </a:lstStyle>
            <a:p>
              <a:r>
                <a:rPr sz="1800"/>
                <a:t>D</a:t>
              </a:r>
              <a:endParaRPr sz="18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603" y="7537"/>
              <a:ext cx="1567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对 抗</a:t>
              </a:r>
              <a:endParaRPr lang="zh-CN" altLang="en-US"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8" name="曲线连接符 7"/>
            <p:cNvCxnSpPr/>
            <p:nvPr/>
          </p:nvCxnSpPr>
          <p:spPr>
            <a:xfrm>
              <a:off x="5802" y="8306"/>
              <a:ext cx="3506" cy="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>
            <a:off x="192564" y="4057650"/>
            <a:ext cx="449056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374140"/>
            <a:ext cx="4359275" cy="487870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677035"/>
            <a:ext cx="3780155" cy="3780155"/>
          </a:xfrm>
        </p:spPr>
      </p:pic>
      <p:sp>
        <p:nvSpPr>
          <p:cNvPr id="7" name="文字方塊 6"/>
          <p:cNvSpPr txBox="1"/>
          <p:nvPr/>
        </p:nvSpPr>
        <p:spPr>
          <a:xfrm>
            <a:off x="1822048" y="5518240"/>
            <a:ext cx="941699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100 updates</a:t>
            </a:r>
            <a:endParaRPr lang="en-US" altLang="zh-TW" sz="1050" dirty="0">
              <a:solidFill>
                <a:schemeClr val="tx1"/>
              </a:solidFill>
            </a:endParaRPr>
          </a:p>
        </p:txBody>
      </p:sp>
      <p:pic>
        <p:nvPicPr>
          <p:cNvPr id="4" name="內容版面配置區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4840" y="1676876"/>
            <a:ext cx="3780000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5853004" y="5518424"/>
            <a:ext cx="890270" cy="25273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1000 updates</a:t>
            </a:r>
            <a:endParaRPr lang="en-US" altLang="zh-TW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53540" y="5598795"/>
            <a:ext cx="138684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10,000 updates</a:t>
            </a:r>
            <a:endParaRPr lang="en-US" altLang="zh-TW" sz="1050" dirty="0">
              <a:solidFill>
                <a:schemeClr val="tx1"/>
              </a:solidFill>
            </a:endParaRPr>
          </a:p>
        </p:txBody>
      </p:sp>
      <p:pic>
        <p:nvPicPr>
          <p:cNvPr id="5" name="內容版面配置區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998" y="1710660"/>
            <a:ext cx="3780000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6"/>
          <p:cNvSpPr txBox="1"/>
          <p:nvPr/>
        </p:nvSpPr>
        <p:spPr>
          <a:xfrm>
            <a:off x="5663089" y="5598795"/>
            <a:ext cx="155829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50,000 updates</a:t>
            </a:r>
            <a:endParaRPr lang="en-US" altLang="zh-TW" sz="1050" dirty="0">
              <a:solidFill>
                <a:schemeClr val="tx1"/>
              </a:solidFill>
            </a:endParaRPr>
          </a:p>
        </p:txBody>
      </p:sp>
      <p:pic>
        <p:nvPicPr>
          <p:cNvPr id="4" name="內容版面配置區 8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5" y="1710690"/>
            <a:ext cx="3788410" cy="378841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CG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325">
              <a:defRPr sz="3240"/>
            </a:lvl1pPr>
          </a:lstStyle>
          <a:p>
            <a:r>
              <a:rPr>
                <a:sym typeface="+mn-ea"/>
              </a:rPr>
              <a:t>无监督式生成对抗网络</a:t>
            </a:r>
            <a:endParaRPr>
              <a:sym typeface="+mn-ea"/>
            </a:endParaRPr>
          </a:p>
        </p:txBody>
      </p:sp>
      <p:sp>
        <p:nvSpPr>
          <p:cNvPr id="283" name="Deep Convolution GAN…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1305" indent="-281305" defTabSz="749300">
              <a:spcBef>
                <a:spcPts val="900"/>
              </a:spcBef>
              <a:defRPr sz="2295"/>
            </a:pPr>
            <a:r>
              <a:t>Deep Convolution GAN （</a:t>
            </a:r>
            <a:r>
              <a:rPr lang="en-US" altLang="zh-CN"/>
              <a:t>DCGAN</a:t>
            </a:r>
            <a:r>
              <a:t>）</a:t>
            </a:r>
          </a:p>
          <a:p>
            <a:pPr marL="655955" lvl="1" indent="-281305" defTabSz="749300">
              <a:spcBef>
                <a:spcPts val="900"/>
              </a:spcBef>
              <a:buSzPct val="100000"/>
              <a:buChar char="•"/>
              <a:defRPr sz="1970"/>
            </a:pPr>
            <a:r>
              <a:t>全部都是卷积层</a:t>
            </a:r>
          </a:p>
          <a:p>
            <a:pPr marL="655955" lvl="1" indent="-281305" defTabSz="749300">
              <a:spcBef>
                <a:spcPts val="900"/>
              </a:spcBef>
              <a:buSzPct val="100000"/>
              <a:buChar char="•"/>
              <a:defRPr sz="1970"/>
            </a:pPr>
            <a:r>
              <a:t>需要使用 Virtual Batch Normalization</a:t>
            </a:r>
          </a:p>
          <a:p>
            <a:pPr marL="655955" lvl="1" indent="-281305" defTabSz="749300">
              <a:spcBef>
                <a:spcPts val="900"/>
              </a:spcBef>
              <a:buSzPct val="100000"/>
              <a:buChar char="•"/>
              <a:defRPr sz="1970"/>
            </a:pPr>
            <a:r>
              <a:t>LeakyReLU 作为激活函数</a:t>
            </a:r>
          </a:p>
        </p:txBody>
      </p:sp>
      <p:pic>
        <p:nvPicPr>
          <p:cNvPr id="285" name="图片 2" descr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10210" y="3117850"/>
            <a:ext cx="8323580" cy="32353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" y="198755"/>
            <a:ext cx="7835265" cy="6459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69873" y="5238763"/>
            <a:ext cx="289433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 smtClean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Discriminator Network (</a:t>
            </a:r>
            <a:r>
              <a:rPr kumimoji="1" lang="en-US" altLang="zh-CN" sz="1500" b="1" dirty="0" err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Pytorch</a:t>
            </a:r>
            <a:r>
              <a:rPr kumimoji="1" lang="en-US" altLang="zh-CN" sz="1500" b="1" dirty="0" smtClean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kumimoji="1" lang="en-US" altLang="zh-CN" sz="1500" b="1" dirty="0" smtClean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95885"/>
            <a:ext cx="8287385" cy="666686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kumimoji="1" lang="en-US" altLang="zh-CN">
                <a:sym typeface="+mn-ea"/>
              </a:rPr>
              <a:t>DCGAN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8419" y="5149003"/>
            <a:ext cx="4160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DCGANs for LSUN Bedrooms 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?wx_fmt=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32" y="1928263"/>
            <a:ext cx="6265970" cy="32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生成式模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325">
              <a:defRPr sz="3240"/>
            </a:lvl1pPr>
          </a:lstStyle>
          <a:p>
            <a:r>
              <a:rPr>
                <a:sym typeface="+mn-ea"/>
              </a:rPr>
              <a:t>无监督式生成对抗网络</a:t>
            </a:r>
            <a:endParaRPr lang="en-US" altLang="zh-CN">
              <a:sym typeface="+mn-ea"/>
            </a:endParaRPr>
          </a:p>
        </p:txBody>
      </p:sp>
      <p:sp>
        <p:nvSpPr>
          <p:cNvPr id="116" name="Density Estimation…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Density Estimation</a:t>
            </a:r>
          </a:p>
          <a:p>
            <a:pPr marL="800100" lvl="1" indent="-342900">
              <a:buSzPct val="100000"/>
              <a:buChar char="•"/>
            </a:pPr>
            <a:r>
              <a:t>Discriminative model: p(y|x)</a:t>
            </a:r>
          </a:p>
          <a:p>
            <a:pPr marL="1257300" lvl="2" indent="-342900"/>
            <a:r>
              <a:t>y = 0（大象 elephant），y = 1（马，horse）</a:t>
            </a:r>
          </a:p>
          <a:p>
            <a:pPr marL="800100" lvl="1" indent="-342900">
              <a:buSzPct val="100000"/>
              <a:buChar char="•"/>
            </a:pPr>
            <a:r>
              <a:t>Generative model: p(x|y)</a:t>
            </a:r>
          </a:p>
        </p:txBody>
      </p:sp>
      <p:pic>
        <p:nvPicPr>
          <p:cNvPr id="118" name="图像" descr="图像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4445" y="3986213"/>
            <a:ext cx="6595110" cy="2270284"/>
          </a:xfrm>
          <a:prstGeom prst="rect">
            <a:avLst/>
          </a:prstGeom>
          <a:ln w="25400">
            <a:solidFill>
              <a:schemeClr val="accent2">
                <a:lumOff val="-8673"/>
              </a:schemeClr>
            </a:solidFill>
          </a:ln>
        </p:spPr>
      </p:pic>
      <p:sp>
        <p:nvSpPr>
          <p:cNvPr id="119" name="p(x|y=0)"/>
          <p:cNvSpPr txBox="1"/>
          <p:nvPr/>
        </p:nvSpPr>
        <p:spPr>
          <a:xfrm>
            <a:off x="2527775" y="3423180"/>
            <a:ext cx="851535" cy="368300"/>
          </a:xfrm>
          <a:prstGeom prst="rect">
            <a:avLst/>
          </a:prstGeom>
          <a:ln w="12700">
            <a:miter lim="400000"/>
          </a:ln>
        </p:spPr>
        <p:txBody>
          <a:bodyPr wrap="none" lIns="34289" rIns="34289">
            <a:spAutoFit/>
          </a:bodyPr>
          <a:lstStyle>
            <a:lvl1pPr>
              <a:defRPr sz="2400"/>
            </a:lvl1pPr>
          </a:lstStyle>
          <a:p>
            <a:r>
              <a:rPr sz="1800"/>
              <a:t>p(x|y=0)</a:t>
            </a:r>
            <a:endParaRPr sz="1800"/>
          </a:p>
        </p:txBody>
      </p:sp>
      <p:sp>
        <p:nvSpPr>
          <p:cNvPr id="120" name="p(x|y=1)"/>
          <p:cNvSpPr txBox="1"/>
          <p:nvPr/>
        </p:nvSpPr>
        <p:spPr>
          <a:xfrm>
            <a:off x="5288388" y="3423180"/>
            <a:ext cx="851535" cy="368300"/>
          </a:xfrm>
          <a:prstGeom prst="rect">
            <a:avLst/>
          </a:prstGeom>
          <a:ln w="12700">
            <a:miter lim="400000"/>
          </a:ln>
        </p:spPr>
        <p:txBody>
          <a:bodyPr wrap="none" lIns="34289" rIns="34289">
            <a:spAutoFit/>
          </a:bodyPr>
          <a:lstStyle>
            <a:lvl1pPr>
              <a:defRPr sz="2400"/>
            </a:lvl1pPr>
          </a:lstStyle>
          <a:p>
            <a:r>
              <a:rPr sz="1800"/>
              <a:t>p(x|y=1)</a:t>
            </a:r>
            <a:endParaRPr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8922" r="78391"/>
          <a:stretch>
            <a:fillRect/>
          </a:stretch>
        </p:blipFill>
        <p:spPr>
          <a:xfrm>
            <a:off x="3902075" y="3150870"/>
            <a:ext cx="1339215" cy="756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/>
          </a:p>
        </p:txBody>
      </p:sp>
      <p:pic>
        <p:nvPicPr>
          <p:cNvPr id="4" name="图片 3" descr="GAN 分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" y="1271905"/>
            <a:ext cx="8699500" cy="4888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 dirty="0"/>
          </a:p>
        </p:txBody>
      </p:sp>
      <p:pic>
        <p:nvPicPr>
          <p:cNvPr id="3" name="图片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 b="50008"/>
          <a:stretch>
            <a:fillRect/>
          </a:stretch>
        </p:blipFill>
        <p:spPr>
          <a:xfrm>
            <a:off x="181451" y="2312670"/>
            <a:ext cx="8782050" cy="2933700"/>
          </a:xfrm>
          <a:prstGeom prst="rect">
            <a:avLst/>
          </a:prstGeom>
        </p:spPr>
      </p:pic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t>示例：生成人脸（</a:t>
            </a:r>
            <a:r>
              <a:rPr lang="en-US" altLang="zh-CN"/>
              <a:t>PG-GAN, BigGAN, StyleGAN etc. </a:t>
            </a:r>
            <a: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无监督式</a:t>
            </a:r>
            <a:r>
              <a:t>GAN</a:t>
            </a:r>
            <a:endParaRPr lang="en-US" altLang="zh-CN"/>
          </a:p>
          <a:p>
            <a:r>
              <a:rPr lang="zh-CN" altLang="en-US"/>
              <a:t>条件式</a:t>
            </a:r>
            <a:r>
              <a:t>GAN</a:t>
            </a:r>
            <a:endParaRPr lang="zh-CN" altLang="en-US"/>
          </a:p>
          <a:p>
            <a:r>
              <a:t>Unpaired GAN</a:t>
            </a:r>
            <a:endParaRPr lang="en-US" altLang="zh-CN"/>
          </a:p>
          <a:p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695" y="1725930"/>
            <a:ext cx="2594610" cy="3406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20663"/>
          <a:stretch>
            <a:fillRect/>
          </a:stretch>
        </p:blipFill>
        <p:spPr>
          <a:xfrm>
            <a:off x="152400" y="1725930"/>
            <a:ext cx="8991600" cy="34056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AC-GAN</a:t>
            </a:r>
            <a:endParaRPr lang="en-US" altLang="zh-CN"/>
          </a:p>
          <a:p>
            <a:pPr lvl="1"/>
            <a:r>
              <a:rPr lang="en-US" altLang="zh-CN"/>
              <a:t>Conditional Image Synthesis with Auxiliary Classifier GANs</a:t>
            </a:r>
            <a:endParaRPr lang="en-US" altLang="zh-CN"/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" y="2728595"/>
            <a:ext cx="8773795" cy="362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279525"/>
            <a:ext cx="5086350" cy="50863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无监督式生成对抗网络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64970" y="1618533"/>
            <a:ext cx="5789854" cy="4327508"/>
            <a:chOff x="4362" y="1575"/>
            <a:chExt cx="10327" cy="7718"/>
          </a:xfrm>
        </p:grpSpPr>
        <p:sp>
          <p:nvSpPr>
            <p:cNvPr id="5" name="矩形 4"/>
            <p:cNvSpPr/>
            <p:nvPr/>
          </p:nvSpPr>
          <p:spPr>
            <a:xfrm>
              <a:off x="4712" y="1575"/>
              <a:ext cx="2003" cy="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DCGAN</a:t>
              </a:r>
              <a:endParaRPr lang="zh-TW" altLang="en-US" sz="135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324" y="1597"/>
              <a:ext cx="2003" cy="5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LSGAN</a:t>
              </a:r>
              <a:endParaRPr lang="zh-TW" altLang="en-US" sz="135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936" y="1597"/>
              <a:ext cx="2003" cy="7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Original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WGAN</a:t>
              </a:r>
              <a:endParaRPr lang="zh-TW" altLang="en-US" sz="135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547" y="1597"/>
              <a:ext cx="2003" cy="7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Improved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WGAN</a:t>
              </a:r>
              <a:endParaRPr lang="zh-TW" altLang="en-US" sz="1350" dirty="0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51" y="2723"/>
              <a:ext cx="10238" cy="1834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4428" y="2231"/>
              <a:ext cx="5025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50" dirty="0">
                  <a:solidFill>
                    <a:schemeClr val="tx1"/>
                  </a:solidFill>
                </a:rPr>
                <a:t>G: MLP, D: CNN</a:t>
              </a:r>
              <a:endParaRPr lang="en-US" altLang="zh-TW" sz="1350" dirty="0">
                <a:solidFill>
                  <a:schemeClr val="tx1"/>
                </a:solidFill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8" y="5100"/>
              <a:ext cx="10238" cy="1834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4417" y="4609"/>
              <a:ext cx="663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50" dirty="0"/>
                <a:t>G: CNN (bad structure), D: CNN</a:t>
              </a:r>
              <a:endParaRPr lang="zh-TW" altLang="en-US" sz="1350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9" y="7478"/>
              <a:ext cx="10280" cy="1815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4362" y="6988"/>
              <a:ext cx="663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50" dirty="0"/>
                <a:t>G: 101 layer, D: 101 layer </a:t>
              </a:r>
              <a:endParaRPr lang="zh-TW" altLang="en-US" sz="13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条件式GAN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239701" y="1587313"/>
            <a:ext cx="14571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i="1" u="sng" dirty="0">
                <a:solidFill>
                  <a:schemeClr val="tx1"/>
                </a:solidFill>
              </a:rPr>
              <a:t>Generation</a:t>
            </a:r>
            <a:endParaRPr lang="en-US" altLang="zh-TW" sz="1800" b="1" i="1" u="sng" dirty="0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249204" y="3696301"/>
            <a:ext cx="292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i="1" u="sng" dirty="0">
                <a:solidFill>
                  <a:schemeClr val="tx1"/>
                </a:solidFill>
              </a:rPr>
              <a:t>Conditional Generation</a:t>
            </a:r>
            <a:endParaRPr lang="en-US" altLang="zh-TW" sz="1800" b="1" i="1" u="sng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92497" y="4365528"/>
            <a:ext cx="1138238" cy="8185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NN</a:t>
            </a:r>
            <a:endParaRPr lang="en-US" altLang="zh-TW" sz="1500" dirty="0">
              <a:solidFill>
                <a:schemeClr val="tx1"/>
              </a:solidFill>
            </a:endParaRP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Generator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751837" y="4774411"/>
            <a:ext cx="4331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140205" y="4771175"/>
            <a:ext cx="4331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374942" y="4205261"/>
            <a:ext cx="187700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tx1"/>
                </a:solidFill>
              </a:rPr>
              <a:t>“Girl with red hair and red eyes”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74942" y="4802828"/>
            <a:ext cx="187700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tx1"/>
                </a:solidFill>
              </a:rPr>
              <a:t>“Girl with yellow ribbon”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520" y="4306337"/>
            <a:ext cx="918609" cy="87778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44" y="4306337"/>
            <a:ext cx="1056131" cy="880109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749408" y="2090633"/>
            <a:ext cx="6488372" cy="1202214"/>
            <a:chOff x="34588" y="2586450"/>
            <a:chExt cx="8651162" cy="1602952"/>
          </a:xfrm>
        </p:grpSpPr>
        <p:sp>
          <p:nvSpPr>
            <p:cNvPr id="27" name="矩形 26"/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dirty="0">
                  <a:solidFill>
                    <a:schemeClr val="tx1"/>
                  </a:solidFill>
                </a:rPr>
                <a:t>NN</a:t>
              </a:r>
              <a:endParaRPr lang="en-US" altLang="zh-TW" sz="1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500" dirty="0">
                  <a:solidFill>
                    <a:schemeClr val="tx1"/>
                  </a:solidFill>
                </a:rPr>
                <a:t>Generator</a:t>
              </a:r>
              <a:endParaRPr lang="en-US" altLang="zh-TW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176" y="2729676"/>
              <a:ext cx="805004" cy="805004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461" y="2729676"/>
              <a:ext cx="805004" cy="805004"/>
            </a:xfrm>
            <a:prstGeom prst="rect">
              <a:avLst/>
            </a:prstGeom>
          </p:spPr>
        </p:pic>
        <p:cxnSp>
          <p:nvCxnSpPr>
            <p:cNvPr id="31" name="直線單箭頭接點 30"/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字方塊 31">
                  <a:extLst>
                    <a:ext uri="{FF2B5EF4-FFF2-40B4-BE49-F238E27FC236}">
                      <ele attr="{9BD14732-94AC-4A5C-BD17-A20CD83DC0D3}"/>
                    </a:ext>
                  </a:extLst>
                </p:cNvPr>
                <p:cNvSpPr txBox="1"/>
                <p:nvPr/>
              </p:nvSpPr>
              <p:spPr>
                <a:xfrm>
                  <a:off x="1656962" y="2608219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962" y="2608219"/>
                  <a:ext cx="725135" cy="102047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 sz="2100">
                      <a:solidFill>
                        <a:schemeClr val="tx1"/>
                      </a:solidFill>
                    </a:rPr>
                    <a:t> </a:t>
                  </a:r>
                  <a:endParaRPr lang="zh-TW" altLang="en-US" sz="2100">
                    <a:solidFill>
                      <a:schemeClr val="tx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ele attr="{69D0A3ED-F7A7-433F-8EFA-8241C6205612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 sz="2100">
                      <a:solidFill>
                        <a:schemeClr val="tx1"/>
                      </a:solidFill>
                    </a:rPr>
                    <a:t> </a:t>
                  </a:r>
                  <a:endParaRPr lang="zh-TW" altLang="en-US" sz="2100">
                    <a:solidFill>
                      <a:schemeClr val="tx1"/>
                    </a:solidFill>
                  </a:endParaRPr>
                </a:p>
              </p:txBody>
            </p:sp>
          </mc:Fallback>
        </mc:AlternateContent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746" y="2731572"/>
              <a:ext cx="805004" cy="80500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ele attr="{C0F7D8B4-7226-4E97-9527-E8F39E914B81}"/>
                    </a:ext>
                  </a:extLst>
                </p:cNvPr>
                <p:cNvSpPr txBox="1"/>
                <p:nvPr/>
              </p:nvSpPr>
              <p:spPr>
                <a:xfrm>
                  <a:off x="898844" y="2586450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5" name="文字方塊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44" y="2586450"/>
                  <a:ext cx="725135" cy="102047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 sz="2100">
                      <a:solidFill>
                        <a:schemeClr val="tx1"/>
                      </a:solidFill>
                    </a:rPr>
                    <a:t> </a:t>
                  </a:r>
                  <a:endParaRPr lang="zh-TW" altLang="en-US" sz="2100">
                    <a:solidFill>
                      <a:schemeClr val="tx1"/>
                    </a:solidFill>
                  </a:endParaRPr>
                </a:p>
              </p:txBody>
            </p:sp>
          </mc:Fallback>
        </mc:AlternateContent>
        <p:sp>
          <p:nvSpPr>
            <p:cNvPr id="36" name="文字方塊 35"/>
            <p:cNvSpPr txBox="1"/>
            <p:nvPr/>
          </p:nvSpPr>
          <p:spPr>
            <a:xfrm>
              <a:off x="34588" y="3637375"/>
              <a:ext cx="4411980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100" dirty="0">
                  <a:solidFill>
                    <a:schemeClr val="tx1"/>
                  </a:solidFill>
                </a:rPr>
                <a:t>In a specific range</a:t>
              </a:r>
              <a:endParaRPr lang="en-US" altLang="zh-TW" sz="21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We don’t want to simply generate some random stuff.</a:t>
            </a:r>
            <a:endParaRPr lang="en-US" altLang="zh-TW"/>
          </a:p>
          <a:p>
            <a:r>
              <a:rPr lang="en-US" altLang="zh-TW"/>
              <a:t>Generate objects based on conditions:</a:t>
            </a:r>
            <a:endParaRPr lang="en-US" altLang="zh-TW"/>
          </a:p>
        </p:txBody>
      </p:sp>
      <p:grpSp>
        <p:nvGrpSpPr>
          <p:cNvPr id="6" name="群組 5"/>
          <p:cNvGrpSpPr/>
          <p:nvPr/>
        </p:nvGrpSpPr>
        <p:grpSpPr>
          <a:xfrm>
            <a:off x="2034913" y="2831729"/>
            <a:ext cx="2537087" cy="998883"/>
            <a:chOff x="628650" y="3836505"/>
            <a:chExt cx="3382783" cy="133184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8118" y="3836505"/>
              <a:ext cx="2003315" cy="133184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28650" y="4086928"/>
              <a:ext cx="1510748" cy="73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chemeClr val="tx1"/>
                  </a:solidFill>
                </a:rPr>
                <a:t>Given condition:</a:t>
              </a:r>
              <a:endParaRPr lang="en-US" altLang="zh-TW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431235" y="2464212"/>
            <a:ext cx="2602676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i="1" u="sng" dirty="0">
                <a:solidFill>
                  <a:schemeClr val="tx1"/>
                </a:solidFill>
              </a:rPr>
              <a:t>Caption Generation</a:t>
            </a:r>
            <a:endParaRPr lang="en-US" altLang="zh-TW" sz="1500" b="1" i="1" u="sng" dirty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42323" y="4135967"/>
            <a:ext cx="1424496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i="1" u="sng" dirty="0">
                <a:solidFill>
                  <a:schemeClr val="tx1"/>
                </a:solidFill>
              </a:rPr>
              <a:t>Chat-bot</a:t>
            </a:r>
            <a:endParaRPr lang="en-US" altLang="zh-TW" sz="1500" b="1" i="1" u="sng" dirty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034913" y="4675277"/>
            <a:ext cx="113306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tx1"/>
                </a:solidFill>
              </a:rPr>
              <a:t>Given condition: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pic>
        <p:nvPicPr>
          <p:cNvPr id="13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68" y="4853508"/>
            <a:ext cx="306316" cy="4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圓角矩形圖說文字 17"/>
          <p:cNvSpPr/>
          <p:nvPr/>
        </p:nvSpPr>
        <p:spPr>
          <a:xfrm>
            <a:off x="3610583" y="4468749"/>
            <a:ext cx="1061702" cy="383895"/>
          </a:xfrm>
          <a:prstGeom prst="wedgeRoundRectCallout">
            <a:avLst>
              <a:gd name="adj1" fmla="val -48252"/>
              <a:gd name="adj2" fmla="val 79390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“Hello”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43" y="2756645"/>
            <a:ext cx="754370" cy="97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43" y="4404422"/>
            <a:ext cx="754370" cy="97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7"/>
          <p:cNvSpPr/>
          <p:nvPr/>
        </p:nvSpPr>
        <p:spPr>
          <a:xfrm>
            <a:off x="5110090" y="2932052"/>
            <a:ext cx="1404026" cy="710741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“A young girl is dancing.”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110089" y="4499101"/>
            <a:ext cx="1404026" cy="710741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“Hello. Nice to see you.”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1" grpId="0"/>
      <p:bldP spid="14" grpId="0" bldLvl="0" animBg="1"/>
      <p:bldP spid="17" grpId="0" bldLvl="0" animBg="1"/>
      <p:bldP spid="1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CN" altLang="en-US" dirty="0"/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3553"/>
            <a:ext cx="8560594" cy="385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CN">
                <a:sym typeface="+mn-ea"/>
              </a:rPr>
              <a:t>Conditional GAN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Image-to-Image Translation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32563"/>
          <a:stretch>
            <a:fillRect/>
          </a:stretch>
        </p:blipFill>
        <p:spPr>
          <a:xfrm>
            <a:off x="176689" y="2183606"/>
            <a:ext cx="8790146" cy="33151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Pix2Pix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40247"/>
          <a:stretch>
            <a:fillRect/>
          </a:stretch>
        </p:blipFill>
        <p:spPr>
          <a:xfrm>
            <a:off x="117158" y="2376488"/>
            <a:ext cx="5366861" cy="28960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64957"/>
          <a:stretch>
            <a:fillRect/>
          </a:stretch>
        </p:blipFill>
        <p:spPr>
          <a:xfrm>
            <a:off x="6072664" y="2282666"/>
            <a:ext cx="2954655" cy="27241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778341" y="2103120"/>
            <a:ext cx="0" cy="325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无监督式</a:t>
            </a:r>
            <a:r>
              <a:rPr>
                <a:sym typeface="+mn-ea"/>
              </a:rPr>
              <a:t>GAN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U-Net (</a:t>
            </a:r>
            <a:r>
              <a:rPr lang="en-US" altLang="zh-CN">
                <a:sym typeface="+mn-ea"/>
              </a:rPr>
              <a:t>Pix2Pix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598" y="2162175"/>
            <a:ext cx="7029926" cy="34409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rPr lang="en-US" altLang="zh-CN"/>
              <a:t>U-Net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70" y="1868170"/>
            <a:ext cx="7973060" cy="44850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rPr lang="en-US" altLang="zh-CN"/>
              <a:t>U-Net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" y="1531620"/>
            <a:ext cx="7523480" cy="48520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cGAN</a:t>
            </a:r>
            <a:r>
              <a:rPr lang="zh-CN" altLang="en-US">
                <a:sym typeface="+mn-ea"/>
              </a:rPr>
              <a:t>代码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3420" y="5715"/>
            <a:ext cx="5938520" cy="68465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cGAN</a:t>
            </a:r>
            <a:r>
              <a:rPr lang="zh-CN" altLang="en-US">
                <a:sym typeface="+mn-ea"/>
              </a:rPr>
              <a:t>代码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360" y="-6350"/>
            <a:ext cx="6646545" cy="68738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52705"/>
            <a:ext cx="6363335" cy="6751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4305" t="3862" r="2676" b="34934"/>
          <a:stretch>
            <a:fillRect/>
          </a:stretch>
        </p:blipFill>
        <p:spPr>
          <a:xfrm>
            <a:off x="6459855" y="52705"/>
            <a:ext cx="2636520" cy="18370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条件式生成对抗网络 </a:t>
            </a:r>
            <a:r>
              <a:rPr lang="en-US" altLang="zh-CN">
                <a:sym typeface="+mn-ea"/>
              </a:rPr>
              <a:t>Conditioanl GAN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8" y="2340769"/>
            <a:ext cx="4882515" cy="2607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16" y="1997869"/>
            <a:ext cx="3791903" cy="3293269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/>
              <a:t>Discriminator Structure: PatchGAN (Pix2Pix)</a:t>
            </a:r>
            <a:endParaRPr lang="en-US" altLang="zh-CN"/>
          </a:p>
          <a:p>
            <a:pPr>
              <a:lnSpc>
                <a:spcPct val="140000"/>
              </a:lnSpc>
            </a:pPr>
            <a:endParaRPr lang="en-US" altLang="zh-CN" sz="1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2540"/>
            <a:ext cx="8399780" cy="5278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" y="5322253"/>
            <a:ext cx="4236720" cy="1490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40" y="5365750"/>
            <a:ext cx="1632585" cy="1419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64957"/>
          <a:stretch>
            <a:fillRect/>
          </a:stretch>
        </p:blipFill>
        <p:spPr>
          <a:xfrm>
            <a:off x="7138670" y="5322570"/>
            <a:ext cx="1633220" cy="15055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87" y="1743975"/>
            <a:ext cx="4927024" cy="543137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>
                <a:solidFill>
                  <a:schemeClr val="tx1"/>
                </a:solidFill>
              </a:rPr>
              <a:t>Loss Function: </a:t>
            </a:r>
            <a:r>
              <a:rPr lang="en-US" altLang="zh-CN" sz="1800" dirty="0"/>
              <a:t>Adversarial Loss </a:t>
            </a:r>
            <a:r>
              <a:rPr lang="en-US" altLang="zh-CN" sz="1800" dirty="0" smtClean="0"/>
              <a:t>+ L1 Reconstruction Loss</a:t>
            </a:r>
            <a:endParaRPr lang="en-US" altLang="zh-CN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87" y="2541217"/>
            <a:ext cx="3431155" cy="58610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7950" y="3807460"/>
            <a:ext cx="8405495" cy="2607310"/>
            <a:chOff x="2405" y="6203"/>
            <a:chExt cx="8924" cy="27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r="40247"/>
            <a:stretch>
              <a:fillRect/>
            </a:stretch>
          </p:blipFill>
          <p:spPr>
            <a:xfrm>
              <a:off x="2405" y="6203"/>
              <a:ext cx="5131" cy="27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l="64957"/>
            <a:stretch>
              <a:fillRect/>
            </a:stretch>
          </p:blipFill>
          <p:spPr>
            <a:xfrm>
              <a:off x="8499" y="6203"/>
              <a:ext cx="2831" cy="2611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40" y="2286635"/>
            <a:ext cx="3034613" cy="513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93345"/>
            <a:ext cx="9163050" cy="667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50" y="6360795"/>
            <a:ext cx="4690110" cy="40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40247"/>
          <a:stretch>
            <a:fillRect/>
          </a:stretch>
        </p:blipFill>
        <p:spPr>
          <a:xfrm>
            <a:off x="7016115" y="296545"/>
            <a:ext cx="2125345" cy="11468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64957"/>
          <a:stretch>
            <a:fillRect/>
          </a:stretch>
        </p:blipFill>
        <p:spPr>
          <a:xfrm>
            <a:off x="7020560" y="1621790"/>
            <a:ext cx="21209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生成对抗网络（</a:t>
            </a:r>
            <a:r>
              <a:rPr lang="en-US" altLang="zh-CN">
                <a:sym typeface="+mn-ea"/>
              </a:rPr>
              <a:t>GAN</a:t>
            </a:r>
            <a:r>
              <a:rPr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6" name="内容占位符 5" descr="GAN 的工作方式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6431" y="2010093"/>
            <a:ext cx="3364706" cy="39700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117158" y="2154079"/>
            <a:ext cx="4856798" cy="3678555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lang="zh-CN" altLang="en-US" sz="2400" b="1" i="0" u="none" strike="noStrike" kern="0" cap="none" spc="0" normalizeH="0" dirty="0" smtClean="0">
                <a:solidFill>
                  <a:srgbClr val="0070C0"/>
                </a:solidFill>
                <a:latin typeface="+mn-lt"/>
                <a:ea typeface="+mn-ea"/>
                <a:cs typeface="Source Han Serif CN" charset="-122"/>
              </a:defRPr>
            </a:lvl1pPr>
            <a:lvl2pPr marL="800100" indent="-3429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SzPct val="50000"/>
              <a:buFont typeface="Wingdings" panose="05000000000000000000" pitchFamily="2" charset="2"/>
              <a:buChar char=""/>
              <a:defRPr lang="zh-CN" altLang="en-US" sz="2000" b="0" i="0" u="none" strike="noStrike" kern="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ource Han Serif CN" charset="-122"/>
              </a:defRPr>
            </a:lvl2pPr>
            <a:lvl3pPr marL="1143000" indent="-2286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lang="zh-CN" altLang="en-US" sz="2000" b="0" i="0" u="none" strike="noStrike" kern="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ource Han Serif CN" charset="-122"/>
              </a:defRPr>
            </a:lvl3pPr>
            <a:lvl4pPr marL="1600200" indent="-2286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Font typeface="微软雅黑" panose="020B0503020204020204" charset="-122"/>
              <a:buChar char="–"/>
              <a:defRPr lang="zh-CN" altLang="en-US" sz="1800" b="0" i="0" u="none" strike="noStrike" kern="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ource Han Serif CN" charset="-122"/>
              </a:defRPr>
            </a:lvl4pPr>
            <a:lvl5pPr marL="2057400" indent="-228600" algn="l" rtl="0" eaLnBrk="1" fontAlgn="base" latinLnBrk="0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Font typeface="微软雅黑" panose="020B0503020204020204" charset="-122"/>
              <a:buChar char="»"/>
              <a:defRPr lang="zh-CN" altLang="en-US" sz="1800" b="0" i="0" u="none" strike="noStrike" kern="0" cap="none" spc="0" normalizeH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ource Han Serif CN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sz="1800"/>
          </a:p>
        </p:txBody>
      </p:sp>
      <p:sp>
        <p:nvSpPr>
          <p:cNvPr id="4" name="内容占位符 3"/>
          <p:cNvSpPr/>
          <p:nvPr>
            <p:ph sz="quarter" idx="1"/>
          </p:nvPr>
        </p:nvSpPr>
        <p:spPr/>
        <p:txBody>
          <a:bodyPr/>
          <a:p>
            <a:r>
              <a:t>生成对抗网络（Generative Adversarial Network, GAN）</a:t>
            </a:r>
            <a:endParaRPr lang="zh-CN" altLang="en-US"/>
          </a:p>
          <a:p/>
          <a:p>
            <a:r>
              <a:t>生成器 G</a:t>
            </a:r>
            <a:endParaRPr lang="zh-CN" altLang="en-US"/>
          </a:p>
          <a:p>
            <a:pPr lvl="1"/>
            <a:r>
              <a:t>生成让 D 无法判断真假的样本</a:t>
            </a:r>
            <a:endParaRPr lang="zh-CN" altLang="en-US"/>
          </a:p>
          <a:p>
            <a:pPr lvl="1"/>
            <a:r>
              <a:t>输入 z：从一个先验概率分布取样的随机向量</a:t>
            </a:r>
            <a:endParaRPr lang="zh-CN" altLang="en-US"/>
          </a:p>
          <a:p>
            <a:pPr lvl="1"/>
            <a:r>
              <a:t>输出 G(z)：生成的样本</a:t>
            </a:r>
            <a:endParaRPr lang="zh-CN" altLang="en-US"/>
          </a:p>
          <a:p>
            <a:endParaRPr lang="zh-CN" altLang="en-US"/>
          </a:p>
          <a:p>
            <a:r>
              <a:t>判别器 D</a:t>
            </a:r>
            <a:endParaRPr lang="zh-CN" altLang="en-US"/>
          </a:p>
          <a:p>
            <a:pPr lvl="1"/>
            <a:r>
              <a:t>判断样本是真实的还是生成的</a:t>
            </a:r>
            <a:endParaRPr lang="zh-CN" altLang="en-US"/>
          </a:p>
          <a:p>
            <a:pPr lvl="1"/>
            <a:r>
              <a:t>输入：真实样本</a:t>
            </a:r>
            <a:r>
              <a:rPr lang="en-US" altLang="zh-CN"/>
              <a:t>/</a:t>
            </a:r>
            <a:r>
              <a:t>G 生成的样本</a:t>
            </a:r>
            <a:endParaRPr lang="zh-CN" altLang="en-US"/>
          </a:p>
          <a:p>
            <a:pPr lvl="1"/>
            <a:r>
              <a:t>输出：对真实样本输出 1，生成样本输出 0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014" y="3636963"/>
            <a:ext cx="8670131" cy="2478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06" y="2579370"/>
            <a:ext cx="3034613" cy="512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00" y="1202796"/>
            <a:ext cx="4927024" cy="5431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34" y="1869758"/>
            <a:ext cx="3431155" cy="5857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r="40247"/>
          <a:stretch>
            <a:fillRect/>
          </a:stretch>
        </p:blipFill>
        <p:spPr>
          <a:xfrm>
            <a:off x="5706428" y="1334453"/>
            <a:ext cx="3258026" cy="175783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1915795"/>
            <a:ext cx="8742045" cy="43268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" y="2028825"/>
            <a:ext cx="8837930" cy="3564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异质人脸合成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Face Photo-Sketch Synthesis</a:t>
            </a:r>
            <a:endParaRPr lang="en-US" altLang="zh-CN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rcRect t="131" r="8203" b="32950"/>
          <a:stretch>
            <a:fillRect/>
          </a:stretch>
        </p:blipFill>
        <p:spPr>
          <a:xfrm>
            <a:off x="5105876" y="2127409"/>
            <a:ext cx="3110389" cy="3354705"/>
          </a:xfrm>
          <a:prstGeom prst="rect">
            <a:avLst/>
          </a:prstGeom>
        </p:spPr>
      </p:pic>
      <p:pic>
        <p:nvPicPr>
          <p:cNvPr id="36" name="图片 35" descr="e562a48b8d3ca8ddf8ae14db82e7753f"/>
          <p:cNvPicPr>
            <a:picLocks noChangeAspect="1"/>
          </p:cNvPicPr>
          <p:nvPr/>
        </p:nvPicPr>
        <p:blipFill>
          <a:blip r:embed="rId2"/>
          <a:srcRect l="16739" t="4627" r="20712" b="32825"/>
          <a:stretch>
            <a:fillRect/>
          </a:stretch>
        </p:blipFill>
        <p:spPr>
          <a:xfrm>
            <a:off x="928211" y="2127409"/>
            <a:ext cx="3111341" cy="3354705"/>
          </a:xfrm>
          <a:prstGeom prst="rect">
            <a:avLst/>
          </a:prstGeom>
        </p:spPr>
      </p:pic>
      <p:sp>
        <p:nvSpPr>
          <p:cNvPr id="12" name="左右箭头 11"/>
          <p:cNvSpPr/>
          <p:nvPr/>
        </p:nvSpPr>
        <p:spPr>
          <a:xfrm>
            <a:off x="4328636" y="3719513"/>
            <a:ext cx="486251" cy="17097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异质人脸合成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Face Photo-Sketch Synthesis</a:t>
            </a:r>
            <a:endParaRPr lang="en-US" altLang="zh-CN"/>
          </a:p>
          <a:p>
            <a:pPr lvl="1"/>
            <a:r>
              <a:t>框架 </a:t>
            </a:r>
            <a:r>
              <a:rPr lang="en-US" altLang="zh-CN"/>
              <a:t>Framework</a:t>
            </a:r>
            <a:endParaRPr lang="en-US" altLang="zh-CN"/>
          </a:p>
        </p:txBody>
      </p:sp>
      <p:grpSp>
        <p:nvGrpSpPr>
          <p:cNvPr id="23" name="组合 22"/>
          <p:cNvGrpSpPr/>
          <p:nvPr/>
        </p:nvGrpSpPr>
        <p:grpSpPr>
          <a:xfrm>
            <a:off x="247174" y="2406491"/>
            <a:ext cx="5205413" cy="2808923"/>
            <a:chOff x="817" y="3969"/>
            <a:chExt cx="10486" cy="5658"/>
          </a:xfrm>
        </p:grpSpPr>
        <p:grpSp>
          <p:nvGrpSpPr>
            <p:cNvPr id="20" name="组合 19"/>
            <p:cNvGrpSpPr/>
            <p:nvPr/>
          </p:nvGrpSpPr>
          <p:grpSpPr>
            <a:xfrm>
              <a:off x="817" y="3969"/>
              <a:ext cx="10486" cy="5658"/>
              <a:chOff x="1129" y="3346"/>
              <a:chExt cx="10486" cy="565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"/>
              <a:srcRect r="40247"/>
              <a:stretch>
                <a:fillRect/>
              </a:stretch>
            </p:blipFill>
            <p:spPr>
              <a:xfrm>
                <a:off x="1129" y="3346"/>
                <a:ext cx="10486" cy="5658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5676" y="4184"/>
                <a:ext cx="1835" cy="20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676" y="6194"/>
                <a:ext cx="1963" cy="2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161" y="4184"/>
                <a:ext cx="2123" cy="22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454" y="5435"/>
                <a:ext cx="1835" cy="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454" y="7434"/>
                <a:ext cx="1835" cy="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</p:grpSp>
        <p:pic>
          <p:nvPicPr>
            <p:cNvPr id="36" name="图片 35" descr="e562a48b8d3ca8ddf8ae14db82e7753f"/>
            <p:cNvPicPr>
              <a:picLocks noChangeAspect="1"/>
            </p:cNvPicPr>
            <p:nvPr/>
          </p:nvPicPr>
          <p:blipFill>
            <a:blip r:embed="rId2"/>
            <a:srcRect l="16739" t="4627" r="20712" b="32825"/>
            <a:stretch>
              <a:fillRect/>
            </a:stretch>
          </p:blipFill>
          <p:spPr>
            <a:xfrm>
              <a:off x="1122" y="4962"/>
              <a:ext cx="1576" cy="170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rcRect t="131" r="8203" b="32950"/>
            <a:stretch>
              <a:fillRect/>
            </a:stretch>
          </p:blipFill>
          <p:spPr>
            <a:xfrm>
              <a:off x="5558" y="4962"/>
              <a:ext cx="1576" cy="1701"/>
            </a:xfrm>
            <a:prstGeom prst="rect">
              <a:avLst/>
            </a:prstGeom>
          </p:spPr>
        </p:pic>
        <p:pic>
          <p:nvPicPr>
            <p:cNvPr id="10" name="图片 9" descr="e562a48b8d3ca8ddf8ae14db82e7753f"/>
            <p:cNvPicPr>
              <a:picLocks noChangeAspect="1"/>
            </p:cNvPicPr>
            <p:nvPr/>
          </p:nvPicPr>
          <p:blipFill>
            <a:blip r:embed="rId2"/>
            <a:srcRect l="16739" t="4627" r="20712" b="32825"/>
            <a:stretch>
              <a:fillRect/>
            </a:stretch>
          </p:blipFill>
          <p:spPr>
            <a:xfrm>
              <a:off x="5494" y="7100"/>
              <a:ext cx="1576" cy="1701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5769293" y="2486025"/>
            <a:ext cx="2872264" cy="2648903"/>
            <a:chOff x="12474" y="4185"/>
            <a:chExt cx="5786" cy="5336"/>
          </a:xfrm>
        </p:grpSpPr>
        <p:grpSp>
          <p:nvGrpSpPr>
            <p:cNvPr id="19" name="组合 18"/>
            <p:cNvGrpSpPr/>
            <p:nvPr/>
          </p:nvGrpSpPr>
          <p:grpSpPr>
            <a:xfrm>
              <a:off x="12474" y="4185"/>
              <a:ext cx="5786" cy="5336"/>
              <a:chOff x="12788" y="98"/>
              <a:chExt cx="5786" cy="533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/>
              <a:srcRect l="64957"/>
              <a:stretch>
                <a:fillRect/>
              </a:stretch>
            </p:blipFill>
            <p:spPr>
              <a:xfrm>
                <a:off x="12788" y="98"/>
                <a:ext cx="5787" cy="5337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12788" y="889"/>
                <a:ext cx="1934" cy="3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</p:grp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rcRect t="131" r="8203" b="32950"/>
            <a:stretch>
              <a:fillRect/>
            </a:stretch>
          </p:blipFill>
          <p:spPr>
            <a:xfrm>
              <a:off x="12724" y="4976"/>
              <a:ext cx="1576" cy="1701"/>
            </a:xfrm>
            <a:prstGeom prst="rect">
              <a:avLst/>
            </a:prstGeom>
          </p:spPr>
        </p:pic>
        <p:pic>
          <p:nvPicPr>
            <p:cNvPr id="22" name="图片 21" descr="e562a48b8d3ca8ddf8ae14db82e7753f"/>
            <p:cNvPicPr>
              <a:picLocks noChangeAspect="1"/>
            </p:cNvPicPr>
            <p:nvPr/>
          </p:nvPicPr>
          <p:blipFill>
            <a:blip r:embed="rId2"/>
            <a:srcRect l="16739" t="4627" r="20712" b="32825"/>
            <a:stretch>
              <a:fillRect/>
            </a:stretch>
          </p:blipFill>
          <p:spPr>
            <a:xfrm>
              <a:off x="12724" y="7100"/>
              <a:ext cx="1576" cy="1701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61" y="5215202"/>
            <a:ext cx="4927024" cy="5431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651" y="5117783"/>
            <a:ext cx="3533775" cy="603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异质人脸合成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Face Photo-Sketch Synthesis</a:t>
            </a:r>
            <a:endParaRPr lang="en-US" altLang="zh-CN"/>
          </a:p>
          <a:p>
            <a:pPr lvl="1"/>
            <a:r>
              <a:t>生成器 </a:t>
            </a:r>
            <a:r>
              <a:rPr lang="en-US" altLang="zh-CN"/>
              <a:t>Generator</a:t>
            </a:r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323850" y="2802731"/>
            <a:ext cx="8456771" cy="2636044"/>
            <a:chOff x="1709" y="2527"/>
            <a:chExt cx="15040" cy="468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/>
            <a:srcRect t="131" r="8203" b="32950"/>
            <a:stretch>
              <a:fillRect/>
            </a:stretch>
          </p:blipFill>
          <p:spPr>
            <a:xfrm>
              <a:off x="12801" y="2741"/>
              <a:ext cx="3949" cy="4260"/>
            </a:xfrm>
            <a:prstGeom prst="rect">
              <a:avLst/>
            </a:prstGeom>
          </p:spPr>
        </p:pic>
        <p:pic>
          <p:nvPicPr>
            <p:cNvPr id="36" name="图片 35" descr="e562a48b8d3ca8ddf8ae14db82e7753f"/>
            <p:cNvPicPr>
              <a:picLocks noChangeAspect="1"/>
            </p:cNvPicPr>
            <p:nvPr/>
          </p:nvPicPr>
          <p:blipFill>
            <a:blip r:embed="rId2"/>
            <a:srcRect l="16739" t="4627" r="20712" b="32825"/>
            <a:stretch>
              <a:fillRect/>
            </a:stretch>
          </p:blipFill>
          <p:spPr>
            <a:xfrm>
              <a:off x="1709" y="2741"/>
              <a:ext cx="3950" cy="426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l="54305" t="3862" r="2676" b="34934"/>
            <a:stretch>
              <a:fillRect/>
            </a:stretch>
          </p:blipFill>
          <p:spPr>
            <a:xfrm>
              <a:off x="5899" y="2527"/>
              <a:ext cx="6730" cy="46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图像超分辨率重建 </a:t>
            </a:r>
            <a:r>
              <a:rPr lang="en-US" altLang="zh-CN">
                <a:sym typeface="+mn-ea"/>
              </a:rPr>
              <a:t>SR</a:t>
            </a:r>
            <a:endParaRPr kumimoji="1" lang="en-US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Image Super-Resolution </a:t>
            </a:r>
            <a:r>
              <a:rPr>
                <a:sym typeface="+mn-ea"/>
              </a:rPr>
              <a:t>图像超分辨率重建</a:t>
            </a:r>
            <a:endParaRPr>
              <a:sym typeface="+mn-ea"/>
            </a:endParaRPr>
          </a:p>
          <a:p>
            <a:pPr lvl="1"/>
            <a:r>
              <a:rPr lang="en-US" altLang="zh-CN" sz="1500">
                <a:sym typeface="+mn-ea"/>
              </a:rPr>
              <a:t>SRGAN</a:t>
            </a:r>
            <a:endParaRPr lang="en-US" altLang="zh-CN" sz="1500">
              <a:sym typeface="+mn-ea"/>
            </a:endParaRPr>
          </a:p>
          <a:p>
            <a:pPr lvl="1"/>
            <a:r>
              <a:rPr lang="en-US" altLang="zh-CN" sz="1500">
                <a:sym typeface="+mn-ea"/>
              </a:rPr>
              <a:t>ESRGAN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545" y="2154555"/>
            <a:ext cx="6952774" cy="37499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7158" y="3966686"/>
            <a:ext cx="1956911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[18] 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Ledig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C, 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Theis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L, 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Huszár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F, et al. Photo-realistic single image super-resolution using a generative adversarial network[C]//Proceedings of the IEEE conference on computer vision and pattern recognition. 2017: 4681-4690.</a:t>
            </a:r>
            <a:endParaRPr lang="en-US" altLang="zh-CN" sz="1200" strike="sng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图像超分辨率重建 </a:t>
            </a:r>
            <a:r>
              <a:rPr lang="en-US" altLang="zh-CN">
                <a:sym typeface="+mn-ea"/>
              </a:rPr>
              <a:t>SR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Anime4K：https://github.com/bloc97/Anime4K</a:t>
            </a:r>
            <a:endParaRPr lang="zh-CN" altLang="en-US" dirty="0"/>
          </a:p>
          <a:p>
            <a:pPr lvl="1"/>
            <a:r>
              <a:rPr lang="zh-CN" altLang="en-US" dirty="0"/>
              <a:t>开源算法，能在动画播放中，实时把画面变成4k，延时低至3毫秒。</a:t>
            </a:r>
            <a:endParaRPr lang="zh-CN" altLang="en-US" dirty="0"/>
          </a:p>
          <a:p>
            <a:pPr lvl="1"/>
            <a:r>
              <a:rPr lang="zh-CN" altLang="en-US" dirty="0"/>
              <a:t>能把720p/1080p变成2160p，也能把480p变成1080p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844" y="3314383"/>
            <a:ext cx="6172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自动上妆 </a:t>
            </a:r>
            <a:r>
              <a:rPr lang="en-US" altLang="zh-CN">
                <a:sym typeface="+mn-ea"/>
              </a:rPr>
              <a:t>Makeup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"/>
          </p:nvPr>
        </p:nvSpPr>
        <p:spPr/>
        <p:txBody>
          <a:bodyPr/>
          <a:p>
            <a:pPr lvl="0"/>
            <a:r>
              <a:rPr lang="en-US" altLang="zh-CN"/>
              <a:t>BeautyGAN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33251"/>
          <a:stretch>
            <a:fillRect/>
          </a:stretch>
        </p:blipFill>
        <p:spPr>
          <a:xfrm>
            <a:off x="107950" y="2103755"/>
            <a:ext cx="8906510" cy="37782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自动上妆 </a:t>
            </a:r>
            <a:r>
              <a:rPr lang="en-US" altLang="zh-CN">
                <a:sym typeface="+mn-ea"/>
              </a:rPr>
              <a:t>Makeup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"/>
          </p:nvPr>
        </p:nvSpPr>
        <p:spPr/>
        <p:txBody>
          <a:bodyPr/>
          <a:p>
            <a:pPr lvl="0"/>
            <a:r>
              <a:rPr lang="en-US" altLang="zh-CN"/>
              <a:t>BeautyGAN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808480"/>
            <a:ext cx="8928735" cy="4323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45405" y="1677829"/>
            <a:ext cx="3881914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350">
                <a:solidFill>
                  <a:srgbClr val="C00000"/>
                </a:solidFill>
                <a:latin typeface="Bookman Old Style" panose="02050604050505020204" charset="0"/>
                <a:cs typeface="Bookman Old Style" panose="02050604050505020204" charset="0"/>
              </a:rPr>
              <a:t>https://github.com/jayleicn/animeGAN</a:t>
            </a:r>
            <a:endParaRPr lang="zh-CN" altLang="en-US" sz="1350">
              <a:solidFill>
                <a:srgbClr val="C00000"/>
              </a:solidFill>
              <a:latin typeface="Bookman Old Style" panose="02050604050505020204" charset="0"/>
              <a:cs typeface="Bookman Old Style" panose="02050604050505020204" charset="0"/>
            </a:endParaRPr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t>示例：生成小姐姐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297906" y="1603534"/>
            <a:ext cx="4002881" cy="4127183"/>
            <a:chOff x="4825" y="1567"/>
            <a:chExt cx="8405" cy="8666"/>
          </a:xfrm>
        </p:grpSpPr>
        <p:pic>
          <p:nvPicPr>
            <p:cNvPr id="8" name="内容占位符 5" descr="GAN 的工作方式"/>
            <p:cNvPicPr>
              <a:picLocks noGrp="1"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86" y="1567"/>
              <a:ext cx="7345" cy="8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内容占位符 1"/>
            <p:cNvPicPr>
              <a:picLocks noGrp="1"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25" y="6683"/>
              <a:ext cx="5637" cy="3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自动卸妆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6213" y="5248751"/>
            <a:ext cx="879062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由左至右依次为：经修改的图像、检测到修改、自动还原后的图像、原始图像</a:t>
            </a:r>
            <a:endParaRPr lang="zh-CN" altLang="en-US" sz="18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4" name="内容占位符 1"/>
          <p:cNvPicPr>
            <a:picLocks noChangeAspect="1"/>
          </p:cNvPicPr>
          <p:nvPr/>
        </p:nvPicPr>
        <p:blipFill>
          <a:blip r:embed="rId1"/>
          <a:srcRect l="3209" t="38343" r="3527"/>
          <a:stretch>
            <a:fillRect/>
          </a:stretch>
        </p:blipFill>
        <p:spPr>
          <a:xfrm>
            <a:off x="95250" y="2160270"/>
            <a:ext cx="8953500" cy="324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文</a:t>
            </a:r>
            <a:r>
              <a:rPr>
                <a:sym typeface="+mn-ea"/>
              </a:rPr>
              <a:t>本到图像生成 </a:t>
            </a:r>
            <a:r>
              <a:rPr lang="en-US">
                <a:sym typeface="+mn-ea"/>
              </a:rPr>
              <a:t>Text2Image</a:t>
            </a:r>
            <a:endParaRPr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74" y="1692593"/>
            <a:ext cx="8954929" cy="409051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5719" y="3256121"/>
            <a:ext cx="9084945" cy="2639854"/>
            <a:chOff x="75" y="5037"/>
            <a:chExt cx="19076" cy="5543"/>
          </a:xfrm>
        </p:grpSpPr>
        <p:sp>
          <p:nvSpPr>
            <p:cNvPr id="9" name="矩形 8"/>
            <p:cNvSpPr/>
            <p:nvPr/>
          </p:nvSpPr>
          <p:spPr>
            <a:xfrm>
              <a:off x="75" y="5874"/>
              <a:ext cx="19077" cy="470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76" y="5037"/>
              <a:ext cx="3858" cy="837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文</a:t>
            </a:r>
            <a:r>
              <a:rPr>
                <a:sym typeface="+mn-ea"/>
              </a:rPr>
              <a:t>本到图像生成 </a:t>
            </a:r>
            <a:r>
              <a:rPr lang="en-US">
                <a:sym typeface="+mn-ea"/>
              </a:rPr>
              <a:t>Text2Image</a:t>
            </a:r>
            <a:endParaRPr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74" y="1692593"/>
            <a:ext cx="8954929" cy="4090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文</a:t>
            </a:r>
            <a:r>
              <a:rPr>
                <a:sym typeface="+mn-ea"/>
              </a:rPr>
              <a:t>本到图像生成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rPr lang="en-US">
                <a:sym typeface="+mn-ea"/>
              </a:rPr>
              <a:t>Text2Image</a:t>
            </a:r>
            <a:endParaRPr lang="en-US">
              <a:sym typeface="+mn-ea"/>
            </a:endParaRPr>
          </a:p>
          <a:p>
            <a:pPr lvl="1"/>
            <a:r>
              <a:rPr>
                <a:sym typeface="+mn-ea"/>
              </a:rPr>
              <a:t>AttnGAN</a:t>
            </a:r>
            <a:endParaRPr>
              <a:sym typeface="+mn-ea"/>
            </a:endParaRPr>
          </a:p>
          <a:p>
            <a:pPr lvl="1"/>
            <a:r>
              <a:rPr lang="en-US" altLang="zh-CN"/>
              <a:t>StackGAN</a:t>
            </a:r>
            <a:endParaRPr lang="en-US" altLang="zh-CN"/>
          </a:p>
          <a:p>
            <a:pPr lvl="1"/>
            <a:r>
              <a:rPr lang="en-US" altLang="zh-CN"/>
              <a:t>StackGAN++</a:t>
            </a:r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3026569" y="1752600"/>
            <a:ext cx="5892165" cy="3942398"/>
            <a:chOff x="3144" y="1469"/>
            <a:chExt cx="12911" cy="888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5" y="6354"/>
              <a:ext cx="12911" cy="4005"/>
            </a:xfrm>
            <a:prstGeom prst="rect">
              <a:avLst/>
            </a:prstGeom>
          </p:spPr>
        </p:pic>
        <p:pic>
          <p:nvPicPr>
            <p:cNvPr id="6" name="内容占位符 3"/>
            <p:cNvPicPr>
              <a:picLocks noGrp="1"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4" y="1469"/>
              <a:ext cx="12911" cy="48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人脸年龄合成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323" r="1216"/>
          <a:stretch>
            <a:fillRect/>
          </a:stretch>
        </p:blipFill>
        <p:spPr>
          <a:xfrm>
            <a:off x="152400" y="1683544"/>
            <a:ext cx="8905875" cy="38457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3351" y="5723573"/>
            <a:ext cx="5104924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1350">
                <a:solidFill>
                  <a:schemeClr val="tx1">
                    <a:lumMod val="50000"/>
                    <a:lumOff val="50000"/>
                  </a:schemeClr>
                </a:solidFill>
              </a:rPr>
              <a:t>Learning Face Age Progression: A Pyramid Architecture of GANs</a:t>
            </a:r>
            <a:endParaRPr lang="zh-CN" alt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人脸属性编辑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18" y="1658303"/>
            <a:ext cx="894016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813334" y="5696903"/>
            <a:ext cx="151733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50">
                <a:solidFill>
                  <a:schemeClr val="tx1">
                    <a:lumMod val="50000"/>
                    <a:lumOff val="50000"/>
                  </a:schemeClr>
                </a:solidFill>
              </a:rPr>
              <a:t>StarGAN</a:t>
            </a:r>
            <a:endParaRPr lang="en-US" altLang="zh-CN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人脸转正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51425" r="-484"/>
          <a:stretch>
            <a:fillRect/>
          </a:stretch>
        </p:blipFill>
        <p:spPr>
          <a:xfrm>
            <a:off x="152400" y="3481388"/>
            <a:ext cx="8610124" cy="241125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3351" y="1700689"/>
            <a:ext cx="8678704" cy="1308259"/>
            <a:chOff x="301" y="1771"/>
            <a:chExt cx="18223" cy="274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 l="6118" t="31134" r="25838" b="53395"/>
            <a:stretch>
              <a:fillRect/>
            </a:stretch>
          </p:blipFill>
          <p:spPr>
            <a:xfrm>
              <a:off x="320" y="2120"/>
              <a:ext cx="18205" cy="239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01" y="1771"/>
              <a:ext cx="3175" cy="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3389" y="1947"/>
              <a:ext cx="3175" cy="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7205" y="1771"/>
              <a:ext cx="3175" cy="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21933" y="1644015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800" b="1">
                <a:solidFill>
                  <a:schemeClr val="tx1"/>
                </a:solidFill>
              </a:rPr>
              <a:t>Generator</a:t>
            </a:r>
            <a:endParaRPr lang="en-US" altLang="zh-CN" sz="18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人脸转正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571" r="3989" b="49040"/>
          <a:stretch>
            <a:fillRect/>
          </a:stretch>
        </p:blipFill>
        <p:spPr>
          <a:xfrm>
            <a:off x="115253" y="1102995"/>
            <a:ext cx="8913019" cy="28160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1425" r="-484"/>
          <a:stretch>
            <a:fillRect/>
          </a:stretch>
        </p:blipFill>
        <p:spPr>
          <a:xfrm>
            <a:off x="499745" y="4133850"/>
            <a:ext cx="8143875" cy="228092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7945" y="3977640"/>
            <a:ext cx="89814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人脸转正</a:t>
            </a:r>
            <a:endParaRPr lang="zh-CN" altLang="en-US"/>
          </a:p>
        </p:txBody>
      </p:sp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1"/>
          <a:srcRect b="33683"/>
          <a:stretch>
            <a:fillRect/>
          </a:stretch>
        </p:blipFill>
        <p:spPr>
          <a:xfrm>
            <a:off x="263366" y="1588770"/>
            <a:ext cx="8688705" cy="428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图像修复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图像修复</a:t>
            </a:r>
          </a:p>
          <a:p>
            <a:pPr lvl="1"/>
            <a:r>
              <a:t>图像去雨</a:t>
            </a:r>
            <a:r>
              <a:rPr lang="en-US" altLang="zh-CN"/>
              <a:t>/</a:t>
            </a:r>
            <a:r>
              <a:t>去雾</a:t>
            </a:r>
          </a:p>
          <a:p>
            <a:pPr lvl="1"/>
            <a:r>
              <a:t>图像补全</a:t>
            </a:r>
          </a:p>
          <a:p>
            <a:pPr lvl="1"/>
            <a:r>
              <a:t>图像超分辨率重建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8" y="3353276"/>
            <a:ext cx="8897779" cy="2343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3440113" y="1646238"/>
            <a:ext cx="5617369" cy="1354455"/>
            <a:chOff x="866" y="1356"/>
            <a:chExt cx="12292" cy="2763"/>
          </a:xfrm>
        </p:grpSpPr>
        <p:pic>
          <p:nvPicPr>
            <p:cNvPr id="5" name="内容占位符 3"/>
            <p:cNvPicPr>
              <a:picLocks noChangeAspect="1"/>
            </p:cNvPicPr>
            <p:nvPr/>
          </p:nvPicPr>
          <p:blipFill>
            <a:blip r:embed="rId2"/>
            <a:srcRect b="67902"/>
            <a:stretch>
              <a:fillRect/>
            </a:stretch>
          </p:blipFill>
          <p:spPr>
            <a:xfrm>
              <a:off x="8870" y="1356"/>
              <a:ext cx="4288" cy="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内容占位符 3"/>
            <p:cNvPicPr>
              <a:picLocks noGrp="1" noChangeAspect="1"/>
            </p:cNvPicPr>
            <p:nvPr/>
          </p:nvPicPr>
          <p:blipFill>
            <a:blip r:embed="rId3"/>
            <a:srcRect b="68058"/>
            <a:stretch>
              <a:fillRect/>
            </a:stretch>
          </p:blipFill>
          <p:spPr>
            <a:xfrm>
              <a:off x="866" y="1356"/>
              <a:ext cx="8075" cy="2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生成网络示例</a:t>
            </a:r>
            <a:endParaRPr lang="zh-CN" altLang="en-US" dirty="0"/>
          </a:p>
        </p:txBody>
      </p:sp>
      <p:sp>
        <p:nvSpPr>
          <p:cNvPr id="33" name="内容占位符 32"/>
          <p:cNvSpPr>
            <a:spLocks noGrp="1"/>
          </p:cNvSpPr>
          <p:nvPr>
            <p:ph sz="quarter"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805111" y="2232360"/>
            <a:ext cx="7533500" cy="2917821"/>
            <a:chOff x="4783" y="4183"/>
            <a:chExt cx="9500" cy="3679"/>
          </a:xfrm>
        </p:grpSpPr>
        <p:sp>
          <p:nvSpPr>
            <p:cNvPr id="3" name="矩形 2"/>
            <p:cNvSpPr/>
            <p:nvPr/>
          </p:nvSpPr>
          <p:spPr>
            <a:xfrm>
              <a:off x="5978" y="4417"/>
              <a:ext cx="1793" cy="1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字方塊 22">
                  <a:extLst>
                    <a:ext uri="{FF2B5EF4-FFF2-40B4-BE49-F238E27FC236}">
                      <ele attr="{FAFA579C-93C1-4172-A5FA-E3897C2D5C5B}"/>
                    </a:ext>
                  </a:extLst>
                </p:cNvPr>
                <p:cNvSpPr txBox="1"/>
                <p:nvPr/>
              </p:nvSpPr>
              <p:spPr>
                <a:xfrm>
                  <a:off x="2017364" y="2398795"/>
                  <a:ext cx="530273" cy="12738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4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" y="4183"/>
                  <a:ext cx="626" cy="1505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 sz="100">
                      <a:noFill/>
                    </a:rPr>
                    <a:t> </a:t>
                  </a:r>
                  <a:endParaRPr lang="zh-CN" altLang="en-US" sz="100">
                    <a:noFill/>
                  </a:endParaRPr>
                </a:p>
              </p:txBody>
            </p:sp>
          </mc:Fallback>
        </mc:AlternateContent>
        <p:sp>
          <p:nvSpPr>
            <p:cNvPr id="5" name="箭號: 向右 23"/>
            <p:cNvSpPr/>
            <p:nvPr/>
          </p:nvSpPr>
          <p:spPr>
            <a:xfrm>
              <a:off x="5491" y="4646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6" name="箭號: 向右 32"/>
            <p:cNvSpPr/>
            <p:nvPr/>
          </p:nvSpPr>
          <p:spPr>
            <a:xfrm>
              <a:off x="7803" y="4660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7" name="矩形 6"/>
            <p:cNvSpPr/>
            <p:nvPr/>
          </p:nvSpPr>
          <p:spPr>
            <a:xfrm>
              <a:off x="10879" y="4482"/>
              <a:ext cx="1793" cy="1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字方塊 34">
                  <a:extLst>
                    <a:ext uri="{FF2B5EF4-FFF2-40B4-BE49-F238E27FC236}">
                      <ele attr="{69B7233E-4311-46F4-BD43-07F4161CA37C}"/>
                    </a:ext>
                  </a:extLst>
                </p:cNvPr>
                <p:cNvSpPr txBox="1"/>
                <p:nvPr/>
              </p:nvSpPr>
              <p:spPr>
                <a:xfrm>
                  <a:off x="6243645" y="2457581"/>
                  <a:ext cx="530273" cy="12738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8" name="文字方塊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" y="4253"/>
                  <a:ext cx="626" cy="150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 sz="100">
                      <a:noFill/>
                    </a:rPr>
                    <a:t> </a:t>
                  </a:r>
                  <a:endParaRPr lang="zh-CN" altLang="en-US" sz="100">
                    <a:noFill/>
                  </a:endParaRPr>
                </a:p>
              </p:txBody>
            </p:sp>
          </mc:Fallback>
        </mc:AlternateContent>
        <p:sp>
          <p:nvSpPr>
            <p:cNvPr id="9" name="箭號: 向右 35"/>
            <p:cNvSpPr/>
            <p:nvPr/>
          </p:nvSpPr>
          <p:spPr>
            <a:xfrm>
              <a:off x="10392" y="4711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0" name="箭號: 向右 37"/>
            <p:cNvSpPr/>
            <p:nvPr/>
          </p:nvSpPr>
          <p:spPr>
            <a:xfrm>
              <a:off x="12704" y="4725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008" y="6563"/>
              <a:ext cx="1793" cy="1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39">
                  <a:extLst>
                    <a:ext uri="{FF2B5EF4-FFF2-40B4-BE49-F238E27FC236}">
                      <ele attr="{D55CCB38-DFE7-4F1A-90D2-364307BF2291}"/>
                    </a:ext>
                  </a:extLst>
                </p:cNvPr>
                <p:cNvSpPr txBox="1"/>
                <p:nvPr/>
              </p:nvSpPr>
              <p:spPr>
                <a:xfrm>
                  <a:off x="2043189" y="4215688"/>
                  <a:ext cx="530273" cy="12738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2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" y="6329"/>
                  <a:ext cx="626" cy="150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 sz="100">
                      <a:noFill/>
                    </a:rPr>
                    <a:t> </a:t>
                  </a:r>
                  <a:endParaRPr lang="zh-CN" altLang="en-US" sz="100">
                    <a:noFill/>
                  </a:endParaRPr>
                </a:p>
              </p:txBody>
            </p:sp>
          </mc:Fallback>
        </mc:AlternateContent>
        <p:sp>
          <p:nvSpPr>
            <p:cNvPr id="13" name="箭號: 向右 40"/>
            <p:cNvSpPr/>
            <p:nvPr/>
          </p:nvSpPr>
          <p:spPr>
            <a:xfrm>
              <a:off x="5522" y="6792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4" name="箭號: 向右 42"/>
            <p:cNvSpPr/>
            <p:nvPr/>
          </p:nvSpPr>
          <p:spPr>
            <a:xfrm>
              <a:off x="7833" y="6806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914" y="6580"/>
              <a:ext cx="1793" cy="1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字方塊 44">
                  <a:extLst>
                    <a:ext uri="{FF2B5EF4-FFF2-40B4-BE49-F238E27FC236}">
                      <ele attr="{46FF6F93-7D77-4C19-949D-83936D374974}"/>
                    </a:ext>
                  </a:extLst>
                </p:cNvPr>
                <p:cNvSpPr txBox="1"/>
                <p:nvPr/>
              </p:nvSpPr>
              <p:spPr>
                <a:xfrm>
                  <a:off x="6247448" y="4215688"/>
                  <a:ext cx="530273" cy="1273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" y="6329"/>
                  <a:ext cx="626" cy="150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 sz="100">
                      <a:noFill/>
                    </a:rPr>
                    <a:t> </a:t>
                  </a:r>
                  <a:endParaRPr lang="zh-CN" altLang="en-US" sz="100">
                    <a:noFill/>
                  </a:endParaRPr>
                </a:p>
              </p:txBody>
            </p:sp>
          </mc:Fallback>
        </mc:AlternateContent>
        <p:sp>
          <p:nvSpPr>
            <p:cNvPr id="17" name="箭號: 向右 45"/>
            <p:cNvSpPr/>
            <p:nvPr/>
          </p:nvSpPr>
          <p:spPr>
            <a:xfrm>
              <a:off x="10428" y="6808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8" name="箭號: 向右 47"/>
            <p:cNvSpPr/>
            <p:nvPr/>
          </p:nvSpPr>
          <p:spPr>
            <a:xfrm>
              <a:off x="12739" y="6822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pic>
          <p:nvPicPr>
            <p:cNvPr id="19" name="圖片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3" y="6580"/>
              <a:ext cx="1080" cy="1080"/>
            </a:xfrm>
            <a:prstGeom prst="rect">
              <a:avLst/>
            </a:prstGeom>
          </p:spPr>
        </p:pic>
        <p:pic>
          <p:nvPicPr>
            <p:cNvPr id="20" name="圖片 5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" y="6580"/>
              <a:ext cx="1080" cy="1080"/>
            </a:xfrm>
            <a:prstGeom prst="rect">
              <a:avLst/>
            </a:prstGeom>
          </p:spPr>
        </p:pic>
        <p:pic>
          <p:nvPicPr>
            <p:cNvPr id="21" name="圖片 56" descr="一張含有 服飾 的圖片&#10;&#10;描述是以高可信度產生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9" y="4470"/>
              <a:ext cx="1080" cy="1080"/>
            </a:xfrm>
            <a:prstGeom prst="rect">
              <a:avLst/>
            </a:prstGeom>
          </p:spPr>
        </p:pic>
        <p:pic>
          <p:nvPicPr>
            <p:cNvPr id="22" name="圖片 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" y="4410"/>
              <a:ext cx="1080" cy="1080"/>
            </a:xfrm>
            <a:prstGeom prst="rect">
              <a:avLst/>
            </a:prstGeom>
          </p:spPr>
        </p:pic>
        <p:sp>
          <p:nvSpPr>
            <p:cNvPr id="23" name="文字方塊 2"/>
            <p:cNvSpPr txBox="1"/>
            <p:nvPr/>
          </p:nvSpPr>
          <p:spPr>
            <a:xfrm>
              <a:off x="5588" y="5446"/>
              <a:ext cx="3796" cy="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" dirty="0"/>
                <a:t>Each dimension of input vector represents some characteristics.</a:t>
              </a:r>
              <a:endParaRPr lang="zh-TW" altLang="en-US" sz="100" dirty="0"/>
            </a:p>
          </p:txBody>
        </p:sp>
        <p:sp>
          <p:nvSpPr>
            <p:cNvPr id="24" name="文字方塊 36"/>
            <p:cNvSpPr txBox="1"/>
            <p:nvPr/>
          </p:nvSpPr>
          <p:spPr>
            <a:xfrm>
              <a:off x="11086" y="5515"/>
              <a:ext cx="1845" cy="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" dirty="0"/>
                <a:t>Longer hair</a:t>
              </a:r>
              <a:endParaRPr lang="zh-TW" altLang="en-US" sz="100" dirty="0"/>
            </a:p>
          </p:txBody>
        </p:sp>
        <p:sp>
          <p:nvSpPr>
            <p:cNvPr id="25" name="文字方塊 41"/>
            <p:cNvSpPr txBox="1"/>
            <p:nvPr/>
          </p:nvSpPr>
          <p:spPr>
            <a:xfrm>
              <a:off x="6215" y="7631"/>
              <a:ext cx="1845" cy="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" dirty="0"/>
                <a:t>blue hair</a:t>
              </a:r>
              <a:endParaRPr lang="zh-TW" altLang="en-US" sz="100" dirty="0"/>
            </a:p>
          </p:txBody>
        </p:sp>
        <p:sp>
          <p:nvSpPr>
            <p:cNvPr id="26" name="文字方塊 46"/>
            <p:cNvSpPr txBox="1"/>
            <p:nvPr/>
          </p:nvSpPr>
          <p:spPr>
            <a:xfrm>
              <a:off x="11043" y="7616"/>
              <a:ext cx="1845" cy="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" dirty="0"/>
                <a:t>Open mouth</a:t>
              </a:r>
              <a:endParaRPr lang="zh-TW" altLang="en-US" sz="100" dirty="0"/>
            </a:p>
          </p:txBody>
        </p:sp>
        <p:sp>
          <p:nvSpPr>
            <p:cNvPr id="27" name="矩形 26"/>
            <p:cNvSpPr/>
            <p:nvPr/>
          </p:nvSpPr>
          <p:spPr>
            <a:xfrm flipH="1" flipV="1">
              <a:off x="9868" y="4228"/>
              <a:ext cx="415" cy="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9855" y="7578"/>
              <a:ext cx="442" cy="2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889" y="7207"/>
              <a:ext cx="452" cy="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dirty="0"/>
              <a:t>图像补全 </a:t>
            </a:r>
            <a:r>
              <a:rPr lang="en-US" altLang="zh-CN">
                <a:sym typeface="+mn-ea"/>
              </a:rPr>
              <a:t>Image Completion/Inpainting </a:t>
            </a:r>
            <a:endParaRPr kumimoji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44" y="2181225"/>
            <a:ext cx="8867775" cy="3515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13108" y="1592580"/>
            <a:ext cx="321421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Iizuka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S, 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-Serra E, Ishikawa H. Globally and locally consistent image completion[J]. ACM Transactions on Graphics (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ToG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2017, 36(4): 107.</a:t>
            </a:r>
            <a:endParaRPr lang="en-US" altLang="zh-CN" sz="1200" strike="sng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图</a:t>
            </a:r>
            <a:r>
              <a:rPr>
                <a:sym typeface="+mn-ea"/>
              </a:rPr>
              <a:t>像合成 </a:t>
            </a:r>
            <a:r>
              <a:rPr lang="en-US" altLang="zh-CN">
                <a:sym typeface="+mn-ea"/>
              </a:rPr>
              <a:t>SPADE(</a:t>
            </a:r>
            <a:r>
              <a:rPr lang="en-US" altLang="zh-CN">
                <a:sym typeface="+mn-ea"/>
              </a:rPr>
              <a:t>GauGAN</a:t>
            </a:r>
            <a:r>
              <a:rPr lang="en-US" altLang="zh-CN">
                <a:sym typeface="+mn-ea"/>
              </a:rPr>
              <a:t>)/StyleGAN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213" y="5248751"/>
            <a:ext cx="879062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由左至右依次为：经修改的图像、检测到修改、自动还原后的图像、原始图像</a:t>
            </a:r>
            <a:endParaRPr lang="zh-CN" altLang="en-US" sz="18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543526"/>
            <a:ext cx="8870156" cy="436483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视</a:t>
            </a:r>
            <a:r>
              <a:rPr>
                <a:sym typeface="+mn-ea"/>
              </a:rPr>
              <a:t>频生成 </a:t>
            </a:r>
            <a:r>
              <a:rPr lang="en-US" altLang="zh-CN">
                <a:sym typeface="+mn-ea"/>
              </a:rPr>
              <a:t>vid2vid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583" y="1569720"/>
            <a:ext cx="7442835" cy="4401503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Unpaired GAN</a:t>
            </a: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368" y="1524159"/>
            <a:ext cx="7580471" cy="4511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120" y="1014413"/>
            <a:ext cx="7223760" cy="482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08" y="3814763"/>
            <a:ext cx="8566785" cy="2131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47150"/>
          <a:stretch>
            <a:fillRect/>
          </a:stretch>
        </p:blipFill>
        <p:spPr>
          <a:xfrm>
            <a:off x="1019651" y="1593056"/>
            <a:ext cx="7175659" cy="2040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08" y="1591628"/>
            <a:ext cx="8566785" cy="213169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2393" y="4839653"/>
            <a:ext cx="4367689" cy="789146"/>
            <a:chOff x="189" y="6589"/>
            <a:chExt cx="10658" cy="192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" y="6763"/>
              <a:ext cx="10561" cy="1579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189" y="6589"/>
              <a:ext cx="10659" cy="19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1301" y="1591628"/>
            <a:ext cx="2973229" cy="2132171"/>
          </a:xfrm>
          <a:prstGeom prst="roundRect">
            <a:avLst>
              <a:gd name="adj" fmla="val 8621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6" name="组合 15"/>
          <p:cNvGrpSpPr/>
          <p:nvPr/>
        </p:nvGrpSpPr>
        <p:grpSpPr>
          <a:xfrm>
            <a:off x="5159216" y="4313873"/>
            <a:ext cx="3903345" cy="942975"/>
            <a:chOff x="10832" y="8660"/>
            <a:chExt cx="8196" cy="198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2" y="8916"/>
              <a:ext cx="8197" cy="1470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>
            <a:xfrm>
              <a:off x="10832" y="8660"/>
              <a:ext cx="8196" cy="1981"/>
            </a:xfrm>
            <a:prstGeom prst="roundRect">
              <a:avLst>
                <a:gd name="adj" fmla="val 8621"/>
              </a:avLst>
            </a:prstGeom>
            <a:solidFill>
              <a:schemeClr val="accent1">
                <a:lumMod val="20000"/>
                <a:lumOff val="80000"/>
                <a:alpha val="2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cxnSp>
        <p:nvCxnSpPr>
          <p:cNvPr id="11" name="曲线连接符 10"/>
          <p:cNvCxnSpPr>
            <a:stCxn id="9" idx="2"/>
            <a:endCxn id="10" idx="0"/>
          </p:cNvCxnSpPr>
          <p:nvPr/>
        </p:nvCxnSpPr>
        <p:spPr>
          <a:xfrm rot="5400000" flipV="1">
            <a:off x="5399485" y="2602469"/>
            <a:ext cx="590074" cy="2832735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6" idx="4"/>
            <a:endCxn id="7" idx="0"/>
          </p:cNvCxnSpPr>
          <p:nvPr/>
        </p:nvCxnSpPr>
        <p:spPr>
          <a:xfrm rot="5400000">
            <a:off x="1610201" y="4172426"/>
            <a:ext cx="1333500" cy="953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5882164" y="1591628"/>
            <a:ext cx="2973229" cy="2132171"/>
          </a:xfrm>
          <a:prstGeom prst="roundRect">
            <a:avLst>
              <a:gd name="adj" fmla="val 8621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14" name="曲线连接符 13"/>
          <p:cNvCxnSpPr>
            <a:stCxn id="13" idx="2"/>
            <a:endCxn id="10" idx="0"/>
          </p:cNvCxnSpPr>
          <p:nvPr/>
        </p:nvCxnSpPr>
        <p:spPr>
          <a:xfrm rot="5400000">
            <a:off x="6945154" y="3889534"/>
            <a:ext cx="590074" cy="258128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86" y="4013597"/>
            <a:ext cx="1771174" cy="318135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92393" y="3945731"/>
            <a:ext cx="2042160" cy="45386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9" name="圆角矩形 18"/>
          <p:cNvSpPr/>
          <p:nvPr/>
        </p:nvSpPr>
        <p:spPr>
          <a:xfrm>
            <a:off x="288608" y="2983706"/>
            <a:ext cx="785336" cy="45386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0" name="圆角矩形 19"/>
          <p:cNvSpPr/>
          <p:nvPr/>
        </p:nvSpPr>
        <p:spPr>
          <a:xfrm>
            <a:off x="1883569" y="2983706"/>
            <a:ext cx="785336" cy="45386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21" name="曲线连接符 20"/>
          <p:cNvCxnSpPr>
            <a:stCxn id="19" idx="2"/>
            <a:endCxn id="18" idx="0"/>
          </p:cNvCxnSpPr>
          <p:nvPr/>
        </p:nvCxnSpPr>
        <p:spPr>
          <a:xfrm rot="5400000" flipV="1">
            <a:off x="643414" y="3475196"/>
            <a:ext cx="508159" cy="431959"/>
          </a:xfrm>
          <a:prstGeom prst="curvedConnector3">
            <a:avLst>
              <a:gd name="adj1" fmla="val 5004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39" y="1705928"/>
            <a:ext cx="8904446" cy="399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自动上妆 </a:t>
            </a:r>
            <a:r>
              <a:rPr lang="en-US" altLang="zh-CN">
                <a:sym typeface="+mn-ea"/>
              </a:rPr>
              <a:t>Makeup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"/>
          </p:nvPr>
        </p:nvSpPr>
        <p:spPr/>
        <p:txBody>
          <a:bodyPr/>
          <a:p>
            <a:pPr lvl="0"/>
            <a:r>
              <a:rPr lang="en-US" altLang="zh-CN"/>
              <a:t>BeautyGAN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33251"/>
          <a:stretch>
            <a:fillRect/>
          </a:stretch>
        </p:blipFill>
        <p:spPr>
          <a:xfrm>
            <a:off x="107950" y="2103755"/>
            <a:ext cx="8906510" cy="3778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判别网络的输入则为真实样本或生成网络的输出，其目的是将生成网络的输出从真实样本中尽可能分辨出来。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1"/>
          <a:stretch>
            <a:fillRect/>
          </a:stretch>
        </p:blipFill>
        <p:spPr>
          <a:xfrm>
            <a:off x="1103948" y="2534603"/>
            <a:ext cx="6630829" cy="126968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239203" y="4066223"/>
            <a:ext cx="7157085" cy="1777365"/>
            <a:chOff x="2602" y="6738"/>
            <a:chExt cx="15028" cy="3732"/>
          </a:xfrm>
        </p:grpSpPr>
        <p:pic>
          <p:nvPicPr>
            <p:cNvPr id="5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6" y="8834"/>
              <a:ext cx="1601" cy="1559"/>
            </a:xfrm>
            <a:prstGeom prst="rect">
              <a:avLst/>
            </a:prstGeom>
          </p:spPr>
        </p:pic>
        <p:pic>
          <p:nvPicPr>
            <p:cNvPr id="6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3" y="6812"/>
              <a:ext cx="1595" cy="1595"/>
            </a:xfrm>
            <a:prstGeom prst="rect">
              <a:avLst/>
            </a:prstGeom>
          </p:spPr>
        </p:pic>
        <p:pic>
          <p:nvPicPr>
            <p:cNvPr id="7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" y="6767"/>
              <a:ext cx="1655" cy="1655"/>
            </a:xfrm>
            <a:prstGeom prst="rect">
              <a:avLst/>
            </a:prstGeom>
          </p:spPr>
        </p:pic>
        <p:pic>
          <p:nvPicPr>
            <p:cNvPr id="8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4" y="8791"/>
              <a:ext cx="1595" cy="167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074" y="6793"/>
              <a:ext cx="2550" cy="1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/>
                <a:t>判别网络</a:t>
              </a:r>
              <a:endParaRPr lang="zh-CN" altLang="en-US" sz="15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026" y="8790"/>
              <a:ext cx="2550" cy="1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/>
                <a:t>判别网络</a:t>
              </a:r>
              <a:endParaRPr lang="zh-CN" altLang="en-US" sz="15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2546" y="6738"/>
              <a:ext cx="2550" cy="1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/>
                <a:t>判别网络</a:t>
              </a:r>
              <a:endParaRPr lang="zh-CN" altLang="en-US" sz="15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2524" y="8790"/>
              <a:ext cx="2550" cy="1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/>
                <a:t>判别网络</a:t>
              </a:r>
              <a:endParaRPr lang="zh-CN" altLang="en-US" sz="1500" dirty="0"/>
            </a:p>
          </p:txBody>
        </p:sp>
        <p:sp>
          <p:nvSpPr>
            <p:cNvPr id="13" name="箭號: 向右 28"/>
            <p:cNvSpPr/>
            <p:nvPr/>
          </p:nvSpPr>
          <p:spPr>
            <a:xfrm>
              <a:off x="4256" y="7152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4" name="箭號: 向右 29"/>
            <p:cNvSpPr/>
            <p:nvPr/>
          </p:nvSpPr>
          <p:spPr>
            <a:xfrm>
              <a:off x="4250" y="9124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5" name="箭號: 向右 30"/>
            <p:cNvSpPr/>
            <p:nvPr/>
          </p:nvSpPr>
          <p:spPr>
            <a:xfrm>
              <a:off x="11754" y="7049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6" name="箭號: 向右 31"/>
            <p:cNvSpPr/>
            <p:nvPr/>
          </p:nvSpPr>
          <p:spPr>
            <a:xfrm>
              <a:off x="11758" y="9124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7" name="箭號: 向右 32"/>
            <p:cNvSpPr/>
            <p:nvPr/>
          </p:nvSpPr>
          <p:spPr>
            <a:xfrm>
              <a:off x="7651" y="7152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8" name="箭號: 向右 33"/>
            <p:cNvSpPr/>
            <p:nvPr/>
          </p:nvSpPr>
          <p:spPr>
            <a:xfrm>
              <a:off x="7645" y="9124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9" name="箭號: 向右 34"/>
            <p:cNvSpPr/>
            <p:nvPr/>
          </p:nvSpPr>
          <p:spPr>
            <a:xfrm>
              <a:off x="15124" y="7125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0" name="箭號: 向右 35"/>
            <p:cNvSpPr/>
            <p:nvPr/>
          </p:nvSpPr>
          <p:spPr>
            <a:xfrm>
              <a:off x="15073" y="9124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1" name="文字方塊 3"/>
            <p:cNvSpPr txBox="1"/>
            <p:nvPr/>
          </p:nvSpPr>
          <p:spPr>
            <a:xfrm>
              <a:off x="8458" y="7146"/>
              <a:ext cx="1643" cy="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rgbClr val="FF0000"/>
                  </a:solidFill>
                </a:rPr>
                <a:t>1.0</a:t>
              </a:r>
              <a:endParaRPr lang="en-US" altLang="zh-TW" sz="15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字方塊 36"/>
            <p:cNvSpPr txBox="1"/>
            <p:nvPr/>
          </p:nvSpPr>
          <p:spPr>
            <a:xfrm>
              <a:off x="15987" y="7077"/>
              <a:ext cx="1643" cy="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rgbClr val="FF0000"/>
                  </a:solidFill>
                </a:rPr>
                <a:t>1.0</a:t>
              </a:r>
              <a:endParaRPr lang="en-US" altLang="zh-TW" sz="15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字方塊 37"/>
            <p:cNvSpPr txBox="1"/>
            <p:nvPr/>
          </p:nvSpPr>
          <p:spPr>
            <a:xfrm>
              <a:off x="8442" y="9099"/>
              <a:ext cx="1643" cy="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rgbClr val="FF0000"/>
                  </a:solidFill>
                </a:rPr>
                <a:t>0.1</a:t>
              </a:r>
              <a:endParaRPr lang="en-US" altLang="zh-TW" sz="15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字方塊 38"/>
            <p:cNvSpPr txBox="1"/>
            <p:nvPr/>
          </p:nvSpPr>
          <p:spPr>
            <a:xfrm>
              <a:off x="15931" y="9128"/>
              <a:ext cx="1643" cy="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rgbClr val="FF0000"/>
                  </a:solidFill>
                </a:rPr>
                <a:t>?</a:t>
              </a:r>
              <a:endParaRPr lang="en-US" altLang="zh-TW" sz="15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对抗过程</a:t>
            </a:r>
            <a:endParaRPr lang="zh-TW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47374" y="1670209"/>
            <a:ext cx="5109210" cy="4052411"/>
            <a:chOff x="5727" y="1659"/>
            <a:chExt cx="8793" cy="6974"/>
          </a:xfrm>
        </p:grpSpPr>
        <p:sp>
          <p:nvSpPr>
            <p:cNvPr id="16" name="矩形 15"/>
            <p:cNvSpPr/>
            <p:nvPr/>
          </p:nvSpPr>
          <p:spPr>
            <a:xfrm>
              <a:off x="5727" y="7233"/>
              <a:ext cx="1793" cy="10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v3</a:t>
              </a:r>
              <a:endParaRPr lang="zh-TW" altLang="en-US" sz="135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7" y="5270"/>
              <a:ext cx="1793" cy="10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v2</a:t>
              </a:r>
              <a:endParaRPr lang="zh-TW" altLang="en-US" sz="1350" dirty="0"/>
            </a:p>
          </p:txBody>
        </p:sp>
        <p:sp>
          <p:nvSpPr>
            <p:cNvPr id="28" name="語音泡泡: 圓角矩形 27"/>
            <p:cNvSpPr/>
            <p:nvPr/>
          </p:nvSpPr>
          <p:spPr>
            <a:xfrm>
              <a:off x="8087" y="7805"/>
              <a:ext cx="2719" cy="828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  <p:sp>
          <p:nvSpPr>
            <p:cNvPr id="27" name="語音泡泡: 圓角矩形 26"/>
            <p:cNvSpPr/>
            <p:nvPr/>
          </p:nvSpPr>
          <p:spPr>
            <a:xfrm>
              <a:off x="8070" y="5837"/>
              <a:ext cx="2719" cy="828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0209" y="1659"/>
              <a:ext cx="1793" cy="10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(student)</a:t>
              </a:r>
              <a:endParaRPr lang="zh-TW" altLang="en-US" sz="13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2137" y="1668"/>
              <a:ext cx="2291" cy="10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判别网络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(teacher)</a:t>
              </a:r>
              <a:endParaRPr lang="zh-TW" altLang="en-US" sz="135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727" y="3521"/>
              <a:ext cx="1793" cy="10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v1</a:t>
              </a:r>
              <a:endParaRPr lang="zh-TW" altLang="en-US" sz="1350" dirty="0"/>
            </a:p>
          </p:txBody>
        </p:sp>
        <p:grpSp>
          <p:nvGrpSpPr>
            <p:cNvPr id="29" name="群組 28"/>
            <p:cNvGrpSpPr/>
            <p:nvPr/>
          </p:nvGrpSpPr>
          <p:grpSpPr>
            <a:xfrm>
              <a:off x="8070" y="3872"/>
              <a:ext cx="2719" cy="828"/>
              <a:chOff x="2926927" y="2258346"/>
              <a:chExt cx="2302299" cy="700745"/>
            </a:xfrm>
          </p:grpSpPr>
          <p:sp>
            <p:nvSpPr>
              <p:cNvPr id="25" name="語音泡泡: 圓角矩形 24"/>
              <p:cNvSpPr/>
              <p:nvPr/>
            </p:nvSpPr>
            <p:spPr>
              <a:xfrm>
                <a:off x="2926927" y="2258346"/>
                <a:ext cx="2302299" cy="700745"/>
              </a:xfrm>
              <a:prstGeom prst="wedgeRoundRectCallout">
                <a:avLst>
                  <a:gd name="adj1" fmla="val -76075"/>
                  <a:gd name="adj2" fmla="val -41061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 dirty="0"/>
              </a:p>
            </p:txBody>
          </p:sp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066173" y="2336909"/>
                <a:ext cx="2081864" cy="549612"/>
              </a:xfrm>
              <a:prstGeom prst="rect">
                <a:avLst/>
              </a:prstGeom>
            </p:spPr>
          </p:pic>
        </p:grpSp>
        <p:sp>
          <p:nvSpPr>
            <p:cNvPr id="11" name="矩形 10"/>
            <p:cNvSpPr/>
            <p:nvPr/>
          </p:nvSpPr>
          <p:spPr>
            <a:xfrm>
              <a:off x="11703" y="4030"/>
              <a:ext cx="2291" cy="10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判别网络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v1</a:t>
              </a:r>
              <a:endParaRPr lang="zh-TW" altLang="en-US" sz="1350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0" y="5943"/>
              <a:ext cx="2446" cy="616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0" y="7926"/>
              <a:ext cx="2488" cy="620"/>
            </a:xfrm>
            <a:prstGeom prst="rect">
              <a:avLst/>
            </a:prstGeom>
          </p:spPr>
        </p:pic>
        <p:grpSp>
          <p:nvGrpSpPr>
            <p:cNvPr id="21" name="群組 20"/>
            <p:cNvGrpSpPr/>
            <p:nvPr/>
          </p:nvGrpSpPr>
          <p:grpSpPr>
            <a:xfrm>
              <a:off x="11966" y="2858"/>
              <a:ext cx="2554" cy="655"/>
              <a:chOff x="3798412" y="6111526"/>
              <a:chExt cx="2162335" cy="554490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747" y="612601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8412" y="611152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0747" y="612601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47" y="6111526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22" name="矩形 21"/>
            <p:cNvSpPr/>
            <p:nvPr/>
          </p:nvSpPr>
          <p:spPr>
            <a:xfrm>
              <a:off x="11703" y="6251"/>
              <a:ext cx="2291" cy="10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判别网络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v2</a:t>
              </a:r>
              <a:endParaRPr lang="zh-TW" altLang="en-US" sz="1350" dirty="0"/>
            </a:p>
          </p:txBody>
        </p:sp>
        <p:sp>
          <p:nvSpPr>
            <p:cNvPr id="23" name="語音泡泡: 圓角矩形 22"/>
            <p:cNvSpPr/>
            <p:nvPr/>
          </p:nvSpPr>
          <p:spPr>
            <a:xfrm>
              <a:off x="8727" y="4923"/>
              <a:ext cx="2774" cy="654"/>
            </a:xfrm>
            <a:prstGeom prst="wedgeRoundRectCallout">
              <a:avLst>
                <a:gd name="adj1" fmla="val 61988"/>
                <a:gd name="adj2" fmla="val -102649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No eyes </a:t>
              </a:r>
              <a:endParaRPr lang="zh-TW" altLang="en-US" sz="1350" dirty="0"/>
            </a:p>
          </p:txBody>
        </p:sp>
        <p:sp>
          <p:nvSpPr>
            <p:cNvPr id="24" name="語音泡泡: 圓角矩形 23"/>
            <p:cNvSpPr/>
            <p:nvPr/>
          </p:nvSpPr>
          <p:spPr>
            <a:xfrm>
              <a:off x="8727" y="6885"/>
              <a:ext cx="2774" cy="654"/>
            </a:xfrm>
            <a:prstGeom prst="wedgeRoundRectCallout">
              <a:avLst>
                <a:gd name="adj1" fmla="val 61988"/>
                <a:gd name="adj2" fmla="val -102649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No mouth</a:t>
              </a:r>
              <a:endParaRPr lang="zh-TW" altLang="en-US" sz="13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生成网络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Minmax Game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6" y="1724343"/>
            <a:ext cx="5646458" cy="48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4" y="3357563"/>
            <a:ext cx="3034613" cy="513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4" y="5285899"/>
            <a:ext cx="6329609" cy="540000"/>
          </a:xfrm>
          <a:prstGeom prst="rect">
            <a:avLst/>
          </a:prstGeom>
        </p:spPr>
      </p:pic>
      <p:pic>
        <p:nvPicPr>
          <p:cNvPr id="2" name="内容占位符 5" descr="GAN 的工作方式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1724501"/>
            <a:ext cx="2626995" cy="310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39_1"/>
  <p:tag name="KSO_WM_TEMPLATE_CATEGORY" val="custom"/>
  <p:tag name="KSO_WM_TEMPLATE_INDEX" val="20186832"/>
  <p:tag name="KSO_WM_TEMPLATE_SUBCATEGORY" val="combine"/>
  <p:tag name="KSO_WM_TEMPLATE_THUMBS_INDEX" val="1、10、11、15、19、18、22"/>
</p:tagLst>
</file>

<file path=ppt/tags/tag2.xml><?xml version="1.0" encoding="utf-8"?>
<p:tagLst xmlns:p="http://schemas.openxmlformats.org/presentationml/2006/main">
  <p:tag name="KSO_WM_TEMPLATE_CATEGORY" val="custom"/>
  <p:tag name="KSO_WM_TEMPLATE_INDEX" val="20186832"/>
  <p:tag name="KSO_WM_SLIDE_MODEL_TYPE" val="cover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3193</Words>
  <Application>WPS 演示</Application>
  <PresentationFormat>全屏显示(4:3)</PresentationFormat>
  <Paragraphs>385</Paragraphs>
  <Slides>70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2" baseType="lpstr">
      <vt:lpstr>Arial</vt:lpstr>
      <vt:lpstr>宋体</vt:lpstr>
      <vt:lpstr>Wingdings</vt:lpstr>
      <vt:lpstr>Times New Roman</vt:lpstr>
      <vt:lpstr>微软雅黑</vt:lpstr>
      <vt:lpstr>Calibri</vt:lpstr>
      <vt:lpstr>Wingdings 3</vt:lpstr>
      <vt:lpstr>Wingdings 3</vt:lpstr>
      <vt:lpstr>Cambria</vt:lpstr>
      <vt:lpstr>华文中宋</vt:lpstr>
      <vt:lpstr>思源宋体</vt:lpstr>
      <vt:lpstr>Tahoma</vt:lpstr>
      <vt:lpstr>Source Han Serif CN</vt:lpstr>
      <vt:lpstr>Bookman Old Style</vt:lpstr>
      <vt:lpstr>等线</vt:lpstr>
      <vt:lpstr>Helvetica</vt:lpstr>
      <vt:lpstr>Century Schoolbook</vt:lpstr>
      <vt:lpstr>Arial Unicode MS</vt:lpstr>
      <vt:lpstr>Times New Roman</vt:lpstr>
      <vt:lpstr>华文楷体</vt:lpstr>
      <vt:lpstr>Wingdings</vt:lpstr>
      <vt:lpstr>1_Origin</vt:lpstr>
      <vt:lpstr>生成对抗网络及其应用</vt:lpstr>
      <vt:lpstr>目录</vt:lpstr>
      <vt:lpstr>无监督式GAN</vt:lpstr>
      <vt:lpstr>生成对抗网络（GAN）</vt:lpstr>
      <vt:lpstr>无监督式生成对抗网络</vt:lpstr>
      <vt:lpstr>生成网络示例</vt:lpstr>
      <vt:lpstr>判别网络</vt:lpstr>
      <vt:lpstr>对抗过程</vt:lpstr>
      <vt:lpstr>MinMax Game</vt:lpstr>
      <vt:lpstr>生成对抗网络（GAN）</vt:lpstr>
      <vt:lpstr>Anime Face Generation</vt:lpstr>
      <vt:lpstr>Anime Face Generation</vt:lpstr>
      <vt:lpstr>无监督式生成对抗网络</vt:lpstr>
      <vt:lpstr>PowerPoint 演示文稿</vt:lpstr>
      <vt:lpstr>PowerPoint 演示文稿</vt:lpstr>
      <vt:lpstr>无监督式生成对抗网络</vt:lpstr>
      <vt:lpstr>无监督式生成对抗网络</vt:lpstr>
      <vt:lpstr>无监督式生成对抗网络</vt:lpstr>
      <vt:lpstr>无监督式生成对抗网络</vt:lpstr>
      <vt:lpstr>无监督式生成对抗网络</vt:lpstr>
      <vt:lpstr>无监督式生成对抗网络</vt:lpstr>
      <vt:lpstr>Mode Collapse  </vt:lpstr>
      <vt:lpstr>无监督式生成对抗网络</vt:lpstr>
      <vt:lpstr>条件式GAN</vt:lpstr>
      <vt:lpstr>Conditional Generation</vt:lpstr>
      <vt:lpstr>Conditional Generation</vt:lpstr>
      <vt:lpstr>Conditional GAN</vt:lpstr>
      <vt:lpstr>条件式生成对抗网络 Conditional GAN</vt:lpstr>
      <vt:lpstr>条件式生成对抗网络 Conditional GAN</vt:lpstr>
      <vt:lpstr>条件式生成对抗网络 Conditional GAN</vt:lpstr>
      <vt:lpstr>条件式生成对抗网络 Conditional GAN</vt:lpstr>
      <vt:lpstr>条件式生成对抗网络 Conditional GAN</vt:lpstr>
      <vt:lpstr>cGAN代码</vt:lpstr>
      <vt:lpstr>cGAN代码</vt:lpstr>
      <vt:lpstr>PowerPoint 演示文稿</vt:lpstr>
      <vt:lpstr>条件式生成对抗网络 Conditioanl GAN</vt:lpstr>
      <vt:lpstr>PowerPoint 演示文稿</vt:lpstr>
      <vt:lpstr>条件式生成对抗网络 Conditional GAN</vt:lpstr>
      <vt:lpstr>PowerPoint 演示文稿</vt:lpstr>
      <vt:lpstr>条件式生成对抗网络 Conditional GAN</vt:lpstr>
      <vt:lpstr>条件式生成对抗网络 Conditional GAN</vt:lpstr>
      <vt:lpstr>条件式生成对抗网络 Conditional GAN</vt:lpstr>
      <vt:lpstr>异质人脸合成</vt:lpstr>
      <vt:lpstr>异质人脸合成</vt:lpstr>
      <vt:lpstr>异质人脸合成</vt:lpstr>
      <vt:lpstr>图像超分辨率重建 SR</vt:lpstr>
      <vt:lpstr>图像超分辨率重建 SR</vt:lpstr>
      <vt:lpstr>自动上妆 Makeup</vt:lpstr>
      <vt:lpstr>自动上妆 Makeup</vt:lpstr>
      <vt:lpstr>自动卸妆</vt:lpstr>
      <vt:lpstr>文本到图像生成 Text2Image</vt:lpstr>
      <vt:lpstr>文本到图像生成 Text2Image</vt:lpstr>
      <vt:lpstr>文本到图像生成</vt:lpstr>
      <vt:lpstr>人脸年龄合成</vt:lpstr>
      <vt:lpstr>人脸属性编辑</vt:lpstr>
      <vt:lpstr>人脸转正</vt:lpstr>
      <vt:lpstr>人脸转正</vt:lpstr>
      <vt:lpstr>人脸转正</vt:lpstr>
      <vt:lpstr>图像修复</vt:lpstr>
      <vt:lpstr>图像补全 Image Completion/Inpainting </vt:lpstr>
      <vt:lpstr>图像合成 SPADE(GauGAN)/StyleGAN</vt:lpstr>
      <vt:lpstr>视频生成 vid2vid</vt:lpstr>
      <vt:lpstr>Unpaired GAN</vt:lpstr>
      <vt:lpstr>CycleGAN</vt:lpstr>
      <vt:lpstr>CycleGAN</vt:lpstr>
      <vt:lpstr>CycleGAN</vt:lpstr>
      <vt:lpstr>CycleGAN</vt:lpstr>
      <vt:lpstr>CycleGAN</vt:lpstr>
      <vt:lpstr>自动上妆 Makeup</vt:lpstr>
      <vt:lpstr>PowerPoint 演示文稿</vt:lpstr>
    </vt:vector>
  </TitlesOfParts>
  <Company>TH-EE-IE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ZHANG Yujin</dc:creator>
  <dc:description>图像处理和分析教程</dc:description>
  <dc:subject>Lecture-01</dc:subject>
  <cp:lastModifiedBy>fei</cp:lastModifiedBy>
  <cp:revision>2032</cp:revision>
  <dcterms:created xsi:type="dcterms:W3CDTF">2018-09-09T03:11:00Z</dcterms:created>
  <dcterms:modified xsi:type="dcterms:W3CDTF">2021-06-09T14:04:10Z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